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4.xml" ContentType="application/vnd.openxmlformats-officedocument.customXml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52" r:id="rId2"/>
    <p:sldId id="354" r:id="rId3"/>
    <p:sldId id="380" r:id="rId4"/>
    <p:sldId id="315" r:id="rId5"/>
    <p:sldId id="364" r:id="rId6"/>
    <p:sldId id="365" r:id="rId7"/>
    <p:sldId id="381" r:id="rId8"/>
    <p:sldId id="382" r:id="rId9"/>
    <p:sldId id="338" r:id="rId10"/>
    <p:sldId id="3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64" autoAdjust="0"/>
    <p:restoredTop sz="94660"/>
  </p:normalViewPr>
  <p:slideViewPr>
    <p:cSldViewPr snapToGrid="0">
      <p:cViewPr varScale="1">
        <p:scale>
          <a:sx n="59" d="100"/>
          <a:sy n="59" d="100"/>
        </p:scale>
        <p:origin x="48"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BCF21-F50B-4CAC-A7F6-648B60C98E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3D3ACF2-A99B-4B62-BFD6-F2955319AF97}">
      <dgm:prSet phldrT="[Text]"/>
      <dgm:spPr/>
      <dgm:t>
        <a:bodyPr/>
        <a:lstStyle/>
        <a:p>
          <a:r>
            <a:rPr lang="en-GB" dirty="0" smtClean="0"/>
            <a:t>City</a:t>
          </a:r>
          <a:endParaRPr lang="en-GB" dirty="0"/>
        </a:p>
      </dgm:t>
    </dgm:pt>
    <dgm:pt modelId="{4F0E502C-8D74-45CF-8D4C-397B12C9AC0D}" type="parTrans" cxnId="{91C466B7-AF7F-4705-B3E9-060D5BC8324F}">
      <dgm:prSet/>
      <dgm:spPr/>
      <dgm:t>
        <a:bodyPr/>
        <a:lstStyle/>
        <a:p>
          <a:endParaRPr lang="en-GB"/>
        </a:p>
      </dgm:t>
    </dgm:pt>
    <dgm:pt modelId="{71514255-F2C0-4F0B-8713-430AFBED19E3}" type="sibTrans" cxnId="{91C466B7-AF7F-4705-B3E9-060D5BC8324F}">
      <dgm:prSet/>
      <dgm:spPr/>
      <dgm:t>
        <a:bodyPr/>
        <a:lstStyle/>
        <a:p>
          <a:endParaRPr lang="en-GB"/>
        </a:p>
      </dgm:t>
    </dgm:pt>
    <dgm:pt modelId="{3AC7A076-3D3E-4E2E-B778-D0933529A3F6}">
      <dgm:prSet phldrT="[Text]"/>
      <dgm:spPr/>
      <dgm:t>
        <a:bodyPr/>
        <a:lstStyle/>
        <a:p>
          <a:r>
            <a:rPr lang="en-GB" dirty="0" smtClean="0"/>
            <a:t>61%</a:t>
          </a:r>
          <a:endParaRPr lang="en-GB" dirty="0"/>
        </a:p>
      </dgm:t>
    </dgm:pt>
    <dgm:pt modelId="{9B33E5EF-579B-4396-9AC3-013AD4C242F8}" type="parTrans" cxnId="{F2EA2455-7504-47D5-9D2B-8956C2670A6D}">
      <dgm:prSet/>
      <dgm:spPr/>
      <dgm:t>
        <a:bodyPr/>
        <a:lstStyle/>
        <a:p>
          <a:endParaRPr lang="en-GB"/>
        </a:p>
      </dgm:t>
    </dgm:pt>
    <dgm:pt modelId="{3B4459F8-9530-426E-8DB7-B088C69F8C57}" type="sibTrans" cxnId="{F2EA2455-7504-47D5-9D2B-8956C2670A6D}">
      <dgm:prSet/>
      <dgm:spPr/>
      <dgm:t>
        <a:bodyPr/>
        <a:lstStyle/>
        <a:p>
          <a:endParaRPr lang="en-GB"/>
        </a:p>
      </dgm:t>
    </dgm:pt>
    <dgm:pt modelId="{4C10A204-B727-405B-948C-599780B667BE}">
      <dgm:prSet phldrT="[Text]"/>
      <dgm:spPr/>
      <dgm:t>
        <a:bodyPr/>
        <a:lstStyle/>
        <a:p>
          <a:r>
            <a:rPr lang="en-GB" dirty="0" smtClean="0"/>
            <a:t>33%</a:t>
          </a:r>
          <a:endParaRPr lang="en-GB" dirty="0"/>
        </a:p>
      </dgm:t>
    </dgm:pt>
    <dgm:pt modelId="{2CC93D6C-7BB8-493E-96A0-CF830DD75CCB}" type="parTrans" cxnId="{C34B96E7-23F0-4183-98D0-851B6B989863}">
      <dgm:prSet/>
      <dgm:spPr/>
      <dgm:t>
        <a:bodyPr/>
        <a:lstStyle/>
        <a:p>
          <a:endParaRPr lang="en-GB"/>
        </a:p>
      </dgm:t>
    </dgm:pt>
    <dgm:pt modelId="{E1E04F0B-4C1B-4AC7-9144-F86893AB8335}" type="sibTrans" cxnId="{C34B96E7-23F0-4183-98D0-851B6B989863}">
      <dgm:prSet/>
      <dgm:spPr/>
      <dgm:t>
        <a:bodyPr/>
        <a:lstStyle/>
        <a:p>
          <a:endParaRPr lang="en-GB"/>
        </a:p>
      </dgm:t>
    </dgm:pt>
    <dgm:pt modelId="{0FE743C2-8CD4-4FC9-B808-7B339FB3BD3D}">
      <dgm:prSet phldrT="[Text]"/>
      <dgm:spPr/>
      <dgm:t>
        <a:bodyPr/>
        <a:lstStyle/>
        <a:p>
          <a:r>
            <a:rPr lang="en-GB" dirty="0" smtClean="0"/>
            <a:t>Shire</a:t>
          </a:r>
          <a:endParaRPr lang="en-GB" dirty="0"/>
        </a:p>
      </dgm:t>
    </dgm:pt>
    <dgm:pt modelId="{18EE3EBD-7629-4404-A6C9-42B659997D09}" type="parTrans" cxnId="{DAB92ED6-6031-4075-92DC-FB3A1CD43AA7}">
      <dgm:prSet/>
      <dgm:spPr/>
      <dgm:t>
        <a:bodyPr/>
        <a:lstStyle/>
        <a:p>
          <a:endParaRPr lang="en-GB"/>
        </a:p>
      </dgm:t>
    </dgm:pt>
    <dgm:pt modelId="{CE6D8D0E-ADFA-4278-AB1F-664006416579}" type="sibTrans" cxnId="{DAB92ED6-6031-4075-92DC-FB3A1CD43AA7}">
      <dgm:prSet/>
      <dgm:spPr/>
      <dgm:t>
        <a:bodyPr/>
        <a:lstStyle/>
        <a:p>
          <a:endParaRPr lang="en-GB"/>
        </a:p>
      </dgm:t>
    </dgm:pt>
    <dgm:pt modelId="{52E8377F-9C22-4EC3-B9AE-411401BEA95C}">
      <dgm:prSet phldrT="[Text]"/>
      <dgm:spPr/>
      <dgm:t>
        <a:bodyPr/>
        <a:lstStyle/>
        <a:p>
          <a:r>
            <a:rPr lang="en-GB" dirty="0" smtClean="0"/>
            <a:t>76%</a:t>
          </a:r>
          <a:endParaRPr lang="en-GB" dirty="0"/>
        </a:p>
      </dgm:t>
    </dgm:pt>
    <dgm:pt modelId="{299E2E12-6EFC-4596-AE29-1DE8DBBA436F}" type="parTrans" cxnId="{6BF7540A-C972-4CA7-B44F-832433F8C95C}">
      <dgm:prSet/>
      <dgm:spPr/>
      <dgm:t>
        <a:bodyPr/>
        <a:lstStyle/>
        <a:p>
          <a:endParaRPr lang="en-GB"/>
        </a:p>
      </dgm:t>
    </dgm:pt>
    <dgm:pt modelId="{498CABD6-0DB1-4903-9BF1-B703B812936A}" type="sibTrans" cxnId="{6BF7540A-C972-4CA7-B44F-832433F8C95C}">
      <dgm:prSet/>
      <dgm:spPr/>
      <dgm:t>
        <a:bodyPr/>
        <a:lstStyle/>
        <a:p>
          <a:endParaRPr lang="en-GB"/>
        </a:p>
      </dgm:t>
    </dgm:pt>
    <dgm:pt modelId="{5BCED767-AAAA-412D-9646-30F86AD4A710}">
      <dgm:prSet phldrT="[Text]"/>
      <dgm:spPr/>
      <dgm:t>
        <a:bodyPr/>
        <a:lstStyle/>
        <a:p>
          <a:r>
            <a:rPr lang="en-GB" dirty="0" smtClean="0"/>
            <a:t>43%</a:t>
          </a:r>
          <a:endParaRPr lang="en-GB" dirty="0"/>
        </a:p>
      </dgm:t>
    </dgm:pt>
    <dgm:pt modelId="{12F375BF-251E-4F38-A099-A72E4556A51E}" type="parTrans" cxnId="{9411D891-EF3B-4F67-998C-4746A1F1C860}">
      <dgm:prSet/>
      <dgm:spPr/>
      <dgm:t>
        <a:bodyPr/>
        <a:lstStyle/>
        <a:p>
          <a:endParaRPr lang="en-GB"/>
        </a:p>
      </dgm:t>
    </dgm:pt>
    <dgm:pt modelId="{1E1D662D-6206-4960-B975-F5D32AE4247B}" type="sibTrans" cxnId="{9411D891-EF3B-4F67-998C-4746A1F1C860}">
      <dgm:prSet/>
      <dgm:spPr/>
      <dgm:t>
        <a:bodyPr/>
        <a:lstStyle/>
        <a:p>
          <a:endParaRPr lang="en-GB"/>
        </a:p>
      </dgm:t>
    </dgm:pt>
    <dgm:pt modelId="{410B754C-D22D-4595-922D-66565784832B}">
      <dgm:prSet phldrT="[Text]"/>
      <dgm:spPr/>
      <dgm:t>
        <a:bodyPr/>
        <a:lstStyle/>
        <a:p>
          <a:r>
            <a:rPr lang="en-GB" dirty="0" smtClean="0"/>
            <a:t>Moray</a:t>
          </a:r>
          <a:endParaRPr lang="en-GB" dirty="0"/>
        </a:p>
      </dgm:t>
    </dgm:pt>
    <dgm:pt modelId="{D7E74896-5DE4-4C1E-B6F3-7A1BF9503AE7}" type="parTrans" cxnId="{54B09377-1553-4D2B-ACD7-BA3056C100CD}">
      <dgm:prSet/>
      <dgm:spPr/>
      <dgm:t>
        <a:bodyPr/>
        <a:lstStyle/>
        <a:p>
          <a:endParaRPr lang="en-GB"/>
        </a:p>
      </dgm:t>
    </dgm:pt>
    <dgm:pt modelId="{A9E4EE4D-A99C-4704-AA85-5527A08B9BAC}" type="sibTrans" cxnId="{54B09377-1553-4D2B-ACD7-BA3056C100CD}">
      <dgm:prSet/>
      <dgm:spPr/>
      <dgm:t>
        <a:bodyPr/>
        <a:lstStyle/>
        <a:p>
          <a:endParaRPr lang="en-GB"/>
        </a:p>
      </dgm:t>
    </dgm:pt>
    <dgm:pt modelId="{24F8C564-99CF-4CA5-A7B0-F14EE345F926}">
      <dgm:prSet phldrT="[Text]"/>
      <dgm:spPr/>
      <dgm:t>
        <a:bodyPr/>
        <a:lstStyle/>
        <a:p>
          <a:r>
            <a:rPr lang="en-GB" dirty="0" smtClean="0"/>
            <a:t>86%</a:t>
          </a:r>
          <a:endParaRPr lang="en-GB" dirty="0"/>
        </a:p>
      </dgm:t>
    </dgm:pt>
    <dgm:pt modelId="{48692CF9-8739-41B9-905A-254C94BD5286}" type="parTrans" cxnId="{C75D44C7-758A-429C-AAF7-DE5323CEB703}">
      <dgm:prSet/>
      <dgm:spPr/>
      <dgm:t>
        <a:bodyPr/>
        <a:lstStyle/>
        <a:p>
          <a:endParaRPr lang="en-GB"/>
        </a:p>
      </dgm:t>
    </dgm:pt>
    <dgm:pt modelId="{AE69B56D-FBAE-47C3-9B07-33FF5E5F35F3}" type="sibTrans" cxnId="{C75D44C7-758A-429C-AAF7-DE5323CEB703}">
      <dgm:prSet/>
      <dgm:spPr/>
      <dgm:t>
        <a:bodyPr/>
        <a:lstStyle/>
        <a:p>
          <a:endParaRPr lang="en-GB"/>
        </a:p>
      </dgm:t>
    </dgm:pt>
    <dgm:pt modelId="{B7C0F2DD-8992-418B-9EEB-985A53517743}">
      <dgm:prSet phldrT="[Text]"/>
      <dgm:spPr/>
      <dgm:t>
        <a:bodyPr/>
        <a:lstStyle/>
        <a:p>
          <a:r>
            <a:rPr lang="en-GB" dirty="0" smtClean="0"/>
            <a:t>42%</a:t>
          </a:r>
          <a:endParaRPr lang="en-GB" dirty="0"/>
        </a:p>
      </dgm:t>
    </dgm:pt>
    <dgm:pt modelId="{19FE328C-42FD-4AEC-8665-A26952BB6024}" type="parTrans" cxnId="{757A1919-E46B-4B29-B499-08CC584C7E74}">
      <dgm:prSet/>
      <dgm:spPr/>
      <dgm:t>
        <a:bodyPr/>
        <a:lstStyle/>
        <a:p>
          <a:endParaRPr lang="en-GB"/>
        </a:p>
      </dgm:t>
    </dgm:pt>
    <dgm:pt modelId="{D6508073-2FDC-424A-B033-E8777C26F76B}" type="sibTrans" cxnId="{757A1919-E46B-4B29-B499-08CC584C7E74}">
      <dgm:prSet/>
      <dgm:spPr/>
      <dgm:t>
        <a:bodyPr/>
        <a:lstStyle/>
        <a:p>
          <a:endParaRPr lang="en-GB"/>
        </a:p>
      </dgm:t>
    </dgm:pt>
    <dgm:pt modelId="{43EFF481-F59E-4FC1-80C1-5176D4E74872}" type="pres">
      <dgm:prSet presAssocID="{681BCF21-F50B-4CAC-A7F6-648B60C98E85}" presName="Name0" presStyleCnt="0">
        <dgm:presLayoutVars>
          <dgm:dir/>
          <dgm:animLvl val="lvl"/>
          <dgm:resizeHandles val="exact"/>
        </dgm:presLayoutVars>
      </dgm:prSet>
      <dgm:spPr/>
      <dgm:t>
        <a:bodyPr/>
        <a:lstStyle/>
        <a:p>
          <a:endParaRPr lang="en-GB"/>
        </a:p>
      </dgm:t>
    </dgm:pt>
    <dgm:pt modelId="{CE2E8068-1AB3-4082-93D2-C248AFA2E97A}" type="pres">
      <dgm:prSet presAssocID="{73D3ACF2-A99B-4B62-BFD6-F2955319AF97}" presName="composite" presStyleCnt="0"/>
      <dgm:spPr/>
    </dgm:pt>
    <dgm:pt modelId="{EE713463-3C64-4907-AF84-D49CD16C6411}" type="pres">
      <dgm:prSet presAssocID="{73D3ACF2-A99B-4B62-BFD6-F2955319AF97}" presName="parTx" presStyleLbl="alignNode1" presStyleIdx="0" presStyleCnt="3">
        <dgm:presLayoutVars>
          <dgm:chMax val="0"/>
          <dgm:chPref val="0"/>
          <dgm:bulletEnabled val="1"/>
        </dgm:presLayoutVars>
      </dgm:prSet>
      <dgm:spPr/>
      <dgm:t>
        <a:bodyPr/>
        <a:lstStyle/>
        <a:p>
          <a:endParaRPr lang="en-GB"/>
        </a:p>
      </dgm:t>
    </dgm:pt>
    <dgm:pt modelId="{64B50D67-7FD8-4BC6-B794-19D5F40C9FC6}" type="pres">
      <dgm:prSet presAssocID="{73D3ACF2-A99B-4B62-BFD6-F2955319AF97}" presName="desTx" presStyleLbl="alignAccFollowNode1" presStyleIdx="0" presStyleCnt="3">
        <dgm:presLayoutVars>
          <dgm:bulletEnabled val="1"/>
        </dgm:presLayoutVars>
      </dgm:prSet>
      <dgm:spPr/>
      <dgm:t>
        <a:bodyPr/>
        <a:lstStyle/>
        <a:p>
          <a:endParaRPr lang="en-GB"/>
        </a:p>
      </dgm:t>
    </dgm:pt>
    <dgm:pt modelId="{8D363C36-6645-4292-851A-5C50F5357ED1}" type="pres">
      <dgm:prSet presAssocID="{71514255-F2C0-4F0B-8713-430AFBED19E3}" presName="space" presStyleCnt="0"/>
      <dgm:spPr/>
    </dgm:pt>
    <dgm:pt modelId="{AEEEE586-E550-4877-9DF6-77C8DB5D7F11}" type="pres">
      <dgm:prSet presAssocID="{0FE743C2-8CD4-4FC9-B808-7B339FB3BD3D}" presName="composite" presStyleCnt="0"/>
      <dgm:spPr/>
    </dgm:pt>
    <dgm:pt modelId="{986EF283-6F5D-4089-A9B3-81BFC2C06428}" type="pres">
      <dgm:prSet presAssocID="{0FE743C2-8CD4-4FC9-B808-7B339FB3BD3D}" presName="parTx" presStyleLbl="alignNode1" presStyleIdx="1" presStyleCnt="3">
        <dgm:presLayoutVars>
          <dgm:chMax val="0"/>
          <dgm:chPref val="0"/>
          <dgm:bulletEnabled val="1"/>
        </dgm:presLayoutVars>
      </dgm:prSet>
      <dgm:spPr/>
      <dgm:t>
        <a:bodyPr/>
        <a:lstStyle/>
        <a:p>
          <a:endParaRPr lang="en-GB"/>
        </a:p>
      </dgm:t>
    </dgm:pt>
    <dgm:pt modelId="{D73F3A81-64CB-4D3A-80EE-59E9E8ED925A}" type="pres">
      <dgm:prSet presAssocID="{0FE743C2-8CD4-4FC9-B808-7B339FB3BD3D}" presName="desTx" presStyleLbl="alignAccFollowNode1" presStyleIdx="1" presStyleCnt="3">
        <dgm:presLayoutVars>
          <dgm:bulletEnabled val="1"/>
        </dgm:presLayoutVars>
      </dgm:prSet>
      <dgm:spPr/>
      <dgm:t>
        <a:bodyPr/>
        <a:lstStyle/>
        <a:p>
          <a:endParaRPr lang="en-GB"/>
        </a:p>
      </dgm:t>
    </dgm:pt>
    <dgm:pt modelId="{D65D5BA4-6DB1-4450-8645-3931F76C9091}" type="pres">
      <dgm:prSet presAssocID="{CE6D8D0E-ADFA-4278-AB1F-664006416579}" presName="space" presStyleCnt="0"/>
      <dgm:spPr/>
    </dgm:pt>
    <dgm:pt modelId="{326AFB77-04FE-4613-87B6-4E095C006003}" type="pres">
      <dgm:prSet presAssocID="{410B754C-D22D-4595-922D-66565784832B}" presName="composite" presStyleCnt="0"/>
      <dgm:spPr/>
    </dgm:pt>
    <dgm:pt modelId="{BFAF5A78-687D-4073-97BE-9131E942356B}" type="pres">
      <dgm:prSet presAssocID="{410B754C-D22D-4595-922D-66565784832B}" presName="parTx" presStyleLbl="alignNode1" presStyleIdx="2" presStyleCnt="3">
        <dgm:presLayoutVars>
          <dgm:chMax val="0"/>
          <dgm:chPref val="0"/>
          <dgm:bulletEnabled val="1"/>
        </dgm:presLayoutVars>
      </dgm:prSet>
      <dgm:spPr/>
      <dgm:t>
        <a:bodyPr/>
        <a:lstStyle/>
        <a:p>
          <a:endParaRPr lang="en-GB"/>
        </a:p>
      </dgm:t>
    </dgm:pt>
    <dgm:pt modelId="{CCAF184A-EC70-4C15-A147-A11B9F135DC9}" type="pres">
      <dgm:prSet presAssocID="{410B754C-D22D-4595-922D-66565784832B}" presName="desTx" presStyleLbl="alignAccFollowNode1" presStyleIdx="2" presStyleCnt="3">
        <dgm:presLayoutVars>
          <dgm:bulletEnabled val="1"/>
        </dgm:presLayoutVars>
      </dgm:prSet>
      <dgm:spPr/>
      <dgm:t>
        <a:bodyPr/>
        <a:lstStyle/>
        <a:p>
          <a:endParaRPr lang="en-GB"/>
        </a:p>
      </dgm:t>
    </dgm:pt>
  </dgm:ptLst>
  <dgm:cxnLst>
    <dgm:cxn modelId="{757A1919-E46B-4B29-B499-08CC584C7E74}" srcId="{410B754C-D22D-4595-922D-66565784832B}" destId="{B7C0F2DD-8992-418B-9EEB-985A53517743}" srcOrd="1" destOrd="0" parTransId="{19FE328C-42FD-4AEC-8665-A26952BB6024}" sibTransId="{D6508073-2FDC-424A-B033-E8777C26F76B}"/>
    <dgm:cxn modelId="{F2EA2455-7504-47D5-9D2B-8956C2670A6D}" srcId="{73D3ACF2-A99B-4B62-BFD6-F2955319AF97}" destId="{3AC7A076-3D3E-4E2E-B778-D0933529A3F6}" srcOrd="0" destOrd="0" parTransId="{9B33E5EF-579B-4396-9AC3-013AD4C242F8}" sibTransId="{3B4459F8-9530-426E-8DB7-B088C69F8C57}"/>
    <dgm:cxn modelId="{C34B96E7-23F0-4183-98D0-851B6B989863}" srcId="{73D3ACF2-A99B-4B62-BFD6-F2955319AF97}" destId="{4C10A204-B727-405B-948C-599780B667BE}" srcOrd="1" destOrd="0" parTransId="{2CC93D6C-7BB8-493E-96A0-CF830DD75CCB}" sibTransId="{E1E04F0B-4C1B-4AC7-9144-F86893AB8335}"/>
    <dgm:cxn modelId="{C75D44C7-758A-429C-AAF7-DE5323CEB703}" srcId="{410B754C-D22D-4595-922D-66565784832B}" destId="{24F8C564-99CF-4CA5-A7B0-F14EE345F926}" srcOrd="0" destOrd="0" parTransId="{48692CF9-8739-41B9-905A-254C94BD5286}" sibTransId="{AE69B56D-FBAE-47C3-9B07-33FF5E5F35F3}"/>
    <dgm:cxn modelId="{F4778AD4-4866-4A0F-AFF1-BBD52F5D1A9C}" type="presOf" srcId="{73D3ACF2-A99B-4B62-BFD6-F2955319AF97}" destId="{EE713463-3C64-4907-AF84-D49CD16C6411}" srcOrd="0" destOrd="0" presId="urn:microsoft.com/office/officeart/2005/8/layout/hList1"/>
    <dgm:cxn modelId="{09CC517A-72EC-4F47-835C-C2AA66242EB1}" type="presOf" srcId="{0FE743C2-8CD4-4FC9-B808-7B339FB3BD3D}" destId="{986EF283-6F5D-4089-A9B3-81BFC2C06428}" srcOrd="0" destOrd="0" presId="urn:microsoft.com/office/officeart/2005/8/layout/hList1"/>
    <dgm:cxn modelId="{9411D891-EF3B-4F67-998C-4746A1F1C860}" srcId="{0FE743C2-8CD4-4FC9-B808-7B339FB3BD3D}" destId="{5BCED767-AAAA-412D-9646-30F86AD4A710}" srcOrd="1" destOrd="0" parTransId="{12F375BF-251E-4F38-A099-A72E4556A51E}" sibTransId="{1E1D662D-6206-4960-B975-F5D32AE4247B}"/>
    <dgm:cxn modelId="{6BF7540A-C972-4CA7-B44F-832433F8C95C}" srcId="{0FE743C2-8CD4-4FC9-B808-7B339FB3BD3D}" destId="{52E8377F-9C22-4EC3-B9AE-411401BEA95C}" srcOrd="0" destOrd="0" parTransId="{299E2E12-6EFC-4596-AE29-1DE8DBBA436F}" sibTransId="{498CABD6-0DB1-4903-9BF1-B703B812936A}"/>
    <dgm:cxn modelId="{5493EB90-172B-496E-BD1A-DBB0F1EE3AB5}" type="presOf" srcId="{B7C0F2DD-8992-418B-9EEB-985A53517743}" destId="{CCAF184A-EC70-4C15-A147-A11B9F135DC9}" srcOrd="0" destOrd="1" presId="urn:microsoft.com/office/officeart/2005/8/layout/hList1"/>
    <dgm:cxn modelId="{DAB92ED6-6031-4075-92DC-FB3A1CD43AA7}" srcId="{681BCF21-F50B-4CAC-A7F6-648B60C98E85}" destId="{0FE743C2-8CD4-4FC9-B808-7B339FB3BD3D}" srcOrd="1" destOrd="0" parTransId="{18EE3EBD-7629-4404-A6C9-42B659997D09}" sibTransId="{CE6D8D0E-ADFA-4278-AB1F-664006416579}"/>
    <dgm:cxn modelId="{94436D81-8ACE-4848-9ADD-6DB66246FEDF}" type="presOf" srcId="{52E8377F-9C22-4EC3-B9AE-411401BEA95C}" destId="{D73F3A81-64CB-4D3A-80EE-59E9E8ED925A}" srcOrd="0" destOrd="0" presId="urn:microsoft.com/office/officeart/2005/8/layout/hList1"/>
    <dgm:cxn modelId="{54B09377-1553-4D2B-ACD7-BA3056C100CD}" srcId="{681BCF21-F50B-4CAC-A7F6-648B60C98E85}" destId="{410B754C-D22D-4595-922D-66565784832B}" srcOrd="2" destOrd="0" parTransId="{D7E74896-5DE4-4C1E-B6F3-7A1BF9503AE7}" sibTransId="{A9E4EE4D-A99C-4704-AA85-5527A08B9BAC}"/>
    <dgm:cxn modelId="{5459AD03-8735-406E-8F18-6C32D9AC3D75}" type="presOf" srcId="{410B754C-D22D-4595-922D-66565784832B}" destId="{BFAF5A78-687D-4073-97BE-9131E942356B}" srcOrd="0" destOrd="0" presId="urn:microsoft.com/office/officeart/2005/8/layout/hList1"/>
    <dgm:cxn modelId="{94D862F4-FBA5-4D95-870E-17501D732050}" type="presOf" srcId="{681BCF21-F50B-4CAC-A7F6-648B60C98E85}" destId="{43EFF481-F59E-4FC1-80C1-5176D4E74872}" srcOrd="0" destOrd="0" presId="urn:microsoft.com/office/officeart/2005/8/layout/hList1"/>
    <dgm:cxn modelId="{91C466B7-AF7F-4705-B3E9-060D5BC8324F}" srcId="{681BCF21-F50B-4CAC-A7F6-648B60C98E85}" destId="{73D3ACF2-A99B-4B62-BFD6-F2955319AF97}" srcOrd="0" destOrd="0" parTransId="{4F0E502C-8D74-45CF-8D4C-397B12C9AC0D}" sibTransId="{71514255-F2C0-4F0B-8713-430AFBED19E3}"/>
    <dgm:cxn modelId="{E8B99F5E-FDF0-4290-84F5-DB3258B8EF01}" type="presOf" srcId="{24F8C564-99CF-4CA5-A7B0-F14EE345F926}" destId="{CCAF184A-EC70-4C15-A147-A11B9F135DC9}" srcOrd="0" destOrd="0" presId="urn:microsoft.com/office/officeart/2005/8/layout/hList1"/>
    <dgm:cxn modelId="{E135E9F3-4EC9-45CD-8DE4-5B762E9E7082}" type="presOf" srcId="{5BCED767-AAAA-412D-9646-30F86AD4A710}" destId="{D73F3A81-64CB-4D3A-80EE-59E9E8ED925A}" srcOrd="0" destOrd="1" presId="urn:microsoft.com/office/officeart/2005/8/layout/hList1"/>
    <dgm:cxn modelId="{8665E4AE-40D1-4D95-8450-37712A2A6447}" type="presOf" srcId="{3AC7A076-3D3E-4E2E-B778-D0933529A3F6}" destId="{64B50D67-7FD8-4BC6-B794-19D5F40C9FC6}" srcOrd="0" destOrd="0" presId="urn:microsoft.com/office/officeart/2005/8/layout/hList1"/>
    <dgm:cxn modelId="{5046FFDF-4CCA-4D26-95C0-32872BB8990E}" type="presOf" srcId="{4C10A204-B727-405B-948C-599780B667BE}" destId="{64B50D67-7FD8-4BC6-B794-19D5F40C9FC6}" srcOrd="0" destOrd="1" presId="urn:microsoft.com/office/officeart/2005/8/layout/hList1"/>
    <dgm:cxn modelId="{8A5CB77C-7503-4F7C-B44E-420F1F95B18B}" type="presParOf" srcId="{43EFF481-F59E-4FC1-80C1-5176D4E74872}" destId="{CE2E8068-1AB3-4082-93D2-C248AFA2E97A}" srcOrd="0" destOrd="0" presId="urn:microsoft.com/office/officeart/2005/8/layout/hList1"/>
    <dgm:cxn modelId="{4D66AE1D-CCDF-46E6-90EF-8FAE9DE184FB}" type="presParOf" srcId="{CE2E8068-1AB3-4082-93D2-C248AFA2E97A}" destId="{EE713463-3C64-4907-AF84-D49CD16C6411}" srcOrd="0" destOrd="0" presId="urn:microsoft.com/office/officeart/2005/8/layout/hList1"/>
    <dgm:cxn modelId="{512EC42F-D2D2-40D9-874A-4EE0E55A5DB1}" type="presParOf" srcId="{CE2E8068-1AB3-4082-93D2-C248AFA2E97A}" destId="{64B50D67-7FD8-4BC6-B794-19D5F40C9FC6}" srcOrd="1" destOrd="0" presId="urn:microsoft.com/office/officeart/2005/8/layout/hList1"/>
    <dgm:cxn modelId="{A53D66D2-FB50-47EC-8F28-9FD5973F3CB4}" type="presParOf" srcId="{43EFF481-F59E-4FC1-80C1-5176D4E74872}" destId="{8D363C36-6645-4292-851A-5C50F5357ED1}" srcOrd="1" destOrd="0" presId="urn:microsoft.com/office/officeart/2005/8/layout/hList1"/>
    <dgm:cxn modelId="{7580A7E4-254B-439A-8324-5881D9293100}" type="presParOf" srcId="{43EFF481-F59E-4FC1-80C1-5176D4E74872}" destId="{AEEEE586-E550-4877-9DF6-77C8DB5D7F11}" srcOrd="2" destOrd="0" presId="urn:microsoft.com/office/officeart/2005/8/layout/hList1"/>
    <dgm:cxn modelId="{B345238D-834E-4397-BE72-7737B987D889}" type="presParOf" srcId="{AEEEE586-E550-4877-9DF6-77C8DB5D7F11}" destId="{986EF283-6F5D-4089-A9B3-81BFC2C06428}" srcOrd="0" destOrd="0" presId="urn:microsoft.com/office/officeart/2005/8/layout/hList1"/>
    <dgm:cxn modelId="{24B84A6C-1595-4B54-8D02-770B212599E0}" type="presParOf" srcId="{AEEEE586-E550-4877-9DF6-77C8DB5D7F11}" destId="{D73F3A81-64CB-4D3A-80EE-59E9E8ED925A}" srcOrd="1" destOrd="0" presId="urn:microsoft.com/office/officeart/2005/8/layout/hList1"/>
    <dgm:cxn modelId="{C349D364-F7E0-42F9-B8DC-56C0D0CC998B}" type="presParOf" srcId="{43EFF481-F59E-4FC1-80C1-5176D4E74872}" destId="{D65D5BA4-6DB1-4450-8645-3931F76C9091}" srcOrd="3" destOrd="0" presId="urn:microsoft.com/office/officeart/2005/8/layout/hList1"/>
    <dgm:cxn modelId="{B4A38DD4-817B-45EB-A951-F2AB1892D1F0}" type="presParOf" srcId="{43EFF481-F59E-4FC1-80C1-5176D4E74872}" destId="{326AFB77-04FE-4613-87B6-4E095C006003}" srcOrd="4" destOrd="0" presId="urn:microsoft.com/office/officeart/2005/8/layout/hList1"/>
    <dgm:cxn modelId="{5652E331-61E5-41A8-A41F-64F22DA22004}" type="presParOf" srcId="{326AFB77-04FE-4613-87B6-4E095C006003}" destId="{BFAF5A78-687D-4073-97BE-9131E942356B}" srcOrd="0" destOrd="0" presId="urn:microsoft.com/office/officeart/2005/8/layout/hList1"/>
    <dgm:cxn modelId="{449BCB9A-8B3E-47C1-98C4-3567AF181984}" type="presParOf" srcId="{326AFB77-04FE-4613-87B6-4E095C006003}" destId="{CCAF184A-EC70-4C15-A147-A11B9F135D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13463-3C64-4907-AF84-D49CD16C6411}">
      <dsp:nvSpPr>
        <dsp:cNvPr id="0" name=""/>
        <dsp:cNvSpPr/>
      </dsp:nvSpPr>
      <dsp:spPr>
        <a:xfrm>
          <a:off x="1232" y="41492"/>
          <a:ext cx="1201489" cy="480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kern="1200" dirty="0" smtClean="0"/>
            <a:t>City</a:t>
          </a:r>
          <a:endParaRPr lang="en-GB" sz="2100" kern="1200" dirty="0"/>
        </a:p>
      </dsp:txBody>
      <dsp:txXfrm>
        <a:off x="1232" y="41492"/>
        <a:ext cx="1201489" cy="480595"/>
      </dsp:txXfrm>
    </dsp:sp>
    <dsp:sp modelId="{64B50D67-7FD8-4BC6-B794-19D5F40C9FC6}">
      <dsp:nvSpPr>
        <dsp:cNvPr id="0" name=""/>
        <dsp:cNvSpPr/>
      </dsp:nvSpPr>
      <dsp:spPr>
        <a:xfrm>
          <a:off x="1232" y="522087"/>
          <a:ext cx="1201489"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61%</a:t>
          </a:r>
          <a:endParaRPr lang="en-GB" sz="2100" kern="1200" dirty="0"/>
        </a:p>
        <a:p>
          <a:pPr marL="228600" lvl="1" indent="-228600" algn="l" defTabSz="933450">
            <a:lnSpc>
              <a:spcPct val="90000"/>
            </a:lnSpc>
            <a:spcBef>
              <a:spcPct val="0"/>
            </a:spcBef>
            <a:spcAft>
              <a:spcPct val="15000"/>
            </a:spcAft>
            <a:buChar char="••"/>
          </a:pPr>
          <a:r>
            <a:rPr lang="en-GB" sz="2100" kern="1200" dirty="0" smtClean="0"/>
            <a:t>33%</a:t>
          </a:r>
          <a:endParaRPr lang="en-GB" sz="2100" kern="1200" dirty="0"/>
        </a:p>
      </dsp:txBody>
      <dsp:txXfrm>
        <a:off x="1232" y="522087"/>
        <a:ext cx="1201489" cy="922320"/>
      </dsp:txXfrm>
    </dsp:sp>
    <dsp:sp modelId="{986EF283-6F5D-4089-A9B3-81BFC2C06428}">
      <dsp:nvSpPr>
        <dsp:cNvPr id="0" name=""/>
        <dsp:cNvSpPr/>
      </dsp:nvSpPr>
      <dsp:spPr>
        <a:xfrm>
          <a:off x="1370930" y="41492"/>
          <a:ext cx="1201489" cy="480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kern="1200" dirty="0" smtClean="0"/>
            <a:t>Shire</a:t>
          </a:r>
          <a:endParaRPr lang="en-GB" sz="2100" kern="1200" dirty="0"/>
        </a:p>
      </dsp:txBody>
      <dsp:txXfrm>
        <a:off x="1370930" y="41492"/>
        <a:ext cx="1201489" cy="480595"/>
      </dsp:txXfrm>
    </dsp:sp>
    <dsp:sp modelId="{D73F3A81-64CB-4D3A-80EE-59E9E8ED925A}">
      <dsp:nvSpPr>
        <dsp:cNvPr id="0" name=""/>
        <dsp:cNvSpPr/>
      </dsp:nvSpPr>
      <dsp:spPr>
        <a:xfrm>
          <a:off x="1370930" y="522087"/>
          <a:ext cx="1201489"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76%</a:t>
          </a:r>
          <a:endParaRPr lang="en-GB" sz="2100" kern="1200" dirty="0"/>
        </a:p>
        <a:p>
          <a:pPr marL="228600" lvl="1" indent="-228600" algn="l" defTabSz="933450">
            <a:lnSpc>
              <a:spcPct val="90000"/>
            </a:lnSpc>
            <a:spcBef>
              <a:spcPct val="0"/>
            </a:spcBef>
            <a:spcAft>
              <a:spcPct val="15000"/>
            </a:spcAft>
            <a:buChar char="••"/>
          </a:pPr>
          <a:r>
            <a:rPr lang="en-GB" sz="2100" kern="1200" dirty="0" smtClean="0"/>
            <a:t>43%</a:t>
          </a:r>
          <a:endParaRPr lang="en-GB" sz="2100" kern="1200" dirty="0"/>
        </a:p>
      </dsp:txBody>
      <dsp:txXfrm>
        <a:off x="1370930" y="522087"/>
        <a:ext cx="1201489" cy="922320"/>
      </dsp:txXfrm>
    </dsp:sp>
    <dsp:sp modelId="{BFAF5A78-687D-4073-97BE-9131E942356B}">
      <dsp:nvSpPr>
        <dsp:cNvPr id="0" name=""/>
        <dsp:cNvSpPr/>
      </dsp:nvSpPr>
      <dsp:spPr>
        <a:xfrm>
          <a:off x="2740628" y="41492"/>
          <a:ext cx="1201489" cy="480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kern="1200" dirty="0" smtClean="0"/>
            <a:t>Moray</a:t>
          </a:r>
          <a:endParaRPr lang="en-GB" sz="2100" kern="1200" dirty="0"/>
        </a:p>
      </dsp:txBody>
      <dsp:txXfrm>
        <a:off x="2740628" y="41492"/>
        <a:ext cx="1201489" cy="480595"/>
      </dsp:txXfrm>
    </dsp:sp>
    <dsp:sp modelId="{CCAF184A-EC70-4C15-A147-A11B9F135DC9}">
      <dsp:nvSpPr>
        <dsp:cNvPr id="0" name=""/>
        <dsp:cNvSpPr/>
      </dsp:nvSpPr>
      <dsp:spPr>
        <a:xfrm>
          <a:off x="2740628" y="522087"/>
          <a:ext cx="1201489"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86%</a:t>
          </a:r>
          <a:endParaRPr lang="en-GB" sz="2100" kern="1200" dirty="0"/>
        </a:p>
        <a:p>
          <a:pPr marL="228600" lvl="1" indent="-228600" algn="l" defTabSz="933450">
            <a:lnSpc>
              <a:spcPct val="90000"/>
            </a:lnSpc>
            <a:spcBef>
              <a:spcPct val="0"/>
            </a:spcBef>
            <a:spcAft>
              <a:spcPct val="15000"/>
            </a:spcAft>
            <a:buChar char="••"/>
          </a:pPr>
          <a:r>
            <a:rPr lang="en-GB" sz="2100" kern="1200" dirty="0" smtClean="0"/>
            <a:t>42%</a:t>
          </a:r>
          <a:endParaRPr lang="en-GB" sz="2100" kern="1200" dirty="0"/>
        </a:p>
      </dsp:txBody>
      <dsp:txXfrm>
        <a:off x="2740628" y="522087"/>
        <a:ext cx="1201489" cy="9223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A453-A606-4446-AD95-CEB15018EA0F}" type="datetimeFigureOut">
              <a:rPr lang="en-GB" smtClean="0"/>
              <a:t>28/05/2021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1C97A-1A8B-4976-BDC0-005DABEE3BA0}" type="slidenum">
              <a:rPr lang="en-GB" smtClean="0"/>
              <a:t>‹#›</a:t>
            </a:fld>
            <a:endParaRPr lang="en-GB"/>
          </a:p>
        </p:txBody>
      </p:sp>
    </p:spTree>
    <p:extLst>
      <p:ext uri="{BB962C8B-B14F-4D97-AF65-F5344CB8AC3E}">
        <p14:creationId xmlns:p14="http://schemas.microsoft.com/office/powerpoint/2010/main" val="24798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174CE2-85BF-41F7-9AC0-2D6FF2FE76EA}" type="slidenum">
              <a:rPr lang="en-GB" smtClean="0"/>
              <a:t>7</a:t>
            </a:fld>
            <a:endParaRPr lang="en-GB" dirty="0"/>
          </a:p>
        </p:txBody>
      </p:sp>
    </p:spTree>
    <p:extLst>
      <p:ext uri="{BB962C8B-B14F-4D97-AF65-F5344CB8AC3E}">
        <p14:creationId xmlns:p14="http://schemas.microsoft.com/office/powerpoint/2010/main" val="367764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174CE2-85BF-41F7-9AC0-2D6FF2FE76EA}" type="slidenum">
              <a:rPr lang="en-GB" smtClean="0"/>
              <a:t>8</a:t>
            </a:fld>
            <a:endParaRPr lang="en-GB" dirty="0"/>
          </a:p>
        </p:txBody>
      </p:sp>
    </p:spTree>
    <p:extLst>
      <p:ext uri="{BB962C8B-B14F-4D97-AF65-F5344CB8AC3E}">
        <p14:creationId xmlns:p14="http://schemas.microsoft.com/office/powerpoint/2010/main" val="386940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55789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332128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370868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08968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F83AF-BD37-4C1F-A6B1-D322ABAC437D}"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31855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2F83AF-BD37-4C1F-A6B1-D322ABAC437D}" type="datetimeFigureOut">
              <a:rPr lang="en-GB" smtClean="0"/>
              <a:t>28/05/2021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71538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2F83AF-BD37-4C1F-A6B1-D322ABAC437D}" type="datetimeFigureOut">
              <a:rPr lang="en-GB" smtClean="0"/>
              <a:t>28/05/2021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15130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2F83AF-BD37-4C1F-A6B1-D322ABAC437D}" type="datetimeFigureOut">
              <a:rPr lang="en-GB" smtClean="0"/>
              <a:t>28/05/2021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64635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83AF-BD37-4C1F-A6B1-D322ABAC437D}" type="datetimeFigureOut">
              <a:rPr lang="en-GB" smtClean="0"/>
              <a:t>28/05/2021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8517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F83AF-BD37-4C1F-A6B1-D322ABAC437D}" type="datetimeFigureOut">
              <a:rPr lang="en-GB" smtClean="0"/>
              <a:t>28/05/2021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65722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F83AF-BD37-4C1F-A6B1-D322ABAC437D}" type="datetimeFigureOut">
              <a:rPr lang="en-GB" smtClean="0"/>
              <a:t>28/05/2021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38576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F83AF-BD37-4C1F-A6B1-D322ABAC437D}" type="datetimeFigureOut">
              <a:rPr lang="en-GB" smtClean="0"/>
              <a:t>28/05/2021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253A-A440-41ED-BE00-5636E70C4767}" type="slidenum">
              <a:rPr lang="en-GB" smtClean="0"/>
              <a:t>‹#›</a:t>
            </a:fld>
            <a:endParaRPr lang="en-GB"/>
          </a:p>
        </p:txBody>
      </p:sp>
    </p:spTree>
    <p:extLst>
      <p:ext uri="{BB962C8B-B14F-4D97-AF65-F5344CB8AC3E}">
        <p14:creationId xmlns:p14="http://schemas.microsoft.com/office/powerpoint/2010/main" val="318394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92D050"/>
                </a:solidFill>
              </a:rPr>
              <a:t>Performance Report</a:t>
            </a:r>
            <a:endParaRPr lang="en-GB" sz="8000" b="1" dirty="0">
              <a:solidFill>
                <a:srgbClr val="92D050"/>
              </a:solidFill>
            </a:endParaRPr>
          </a:p>
        </p:txBody>
      </p:sp>
      <p:sp>
        <p:nvSpPr>
          <p:cNvPr id="3" name="Subtitle 2"/>
          <p:cNvSpPr>
            <a:spLocks noGrp="1"/>
          </p:cNvSpPr>
          <p:nvPr>
            <p:ph type="subTitle" idx="1"/>
          </p:nvPr>
        </p:nvSpPr>
        <p:spPr>
          <a:xfrm>
            <a:off x="1524000" y="4411663"/>
            <a:ext cx="9144000" cy="1655762"/>
          </a:xfrm>
        </p:spPr>
        <p:txBody>
          <a:bodyPr/>
          <a:lstStyle/>
          <a:p>
            <a:endParaRPr lang="en-GB" dirty="0"/>
          </a:p>
          <a:p>
            <a:r>
              <a:rPr lang="en-GB" sz="2000" dirty="0" smtClean="0">
                <a:solidFill>
                  <a:schemeClr val="bg1">
                    <a:lumMod val="50000"/>
                  </a:schemeClr>
                </a:solidFill>
              </a:rPr>
              <a:t>26 May 2021</a:t>
            </a:r>
            <a:endParaRPr lang="en-GB" sz="2000" dirty="0">
              <a:solidFill>
                <a:schemeClr val="bg1">
                  <a:lumMod val="50000"/>
                </a:schemeClr>
              </a:solidFill>
            </a:endParaRPr>
          </a:p>
        </p:txBody>
      </p:sp>
      <p:pic>
        <p:nvPicPr>
          <p:cNvPr id="6" name="Picture 5"/>
          <p:cNvPicPr>
            <a:picLocks noChangeAspect="1"/>
          </p:cNvPicPr>
          <p:nvPr/>
        </p:nvPicPr>
        <p:blipFill>
          <a:blip r:embed="rId2"/>
          <a:stretch>
            <a:fillRect/>
          </a:stretch>
        </p:blipFill>
        <p:spPr>
          <a:xfrm>
            <a:off x="1315176" y="5545600"/>
            <a:ext cx="2538274" cy="923009"/>
          </a:xfrm>
          <a:prstGeom prst="rect">
            <a:avLst/>
          </a:prstGeom>
        </p:spPr>
      </p:pic>
      <p:pic>
        <p:nvPicPr>
          <p:cNvPr id="7" name="Picture 6"/>
          <p:cNvPicPr>
            <a:picLocks noChangeAspect="1"/>
          </p:cNvPicPr>
          <p:nvPr/>
        </p:nvPicPr>
        <p:blipFill>
          <a:blip r:embed="rId3"/>
          <a:stretch>
            <a:fillRect/>
          </a:stretch>
        </p:blipFill>
        <p:spPr>
          <a:xfrm>
            <a:off x="8721173" y="5666240"/>
            <a:ext cx="2636354" cy="802369"/>
          </a:xfrm>
          <a:prstGeom prst="rect">
            <a:avLst/>
          </a:prstGeom>
        </p:spPr>
      </p:pic>
    </p:spTree>
    <p:extLst>
      <p:ext uri="{BB962C8B-B14F-4D97-AF65-F5344CB8AC3E}">
        <p14:creationId xmlns:p14="http://schemas.microsoft.com/office/powerpoint/2010/main" val="361889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6225" y="1292094"/>
            <a:ext cx="7798201" cy="5092962"/>
          </a:xfrm>
          <a:prstGeom prst="rect">
            <a:avLst/>
          </a:prstGeom>
        </p:spPr>
      </p:pic>
      <p:sp>
        <p:nvSpPr>
          <p:cNvPr id="4" name="TextBox 3"/>
          <p:cNvSpPr txBox="1"/>
          <p:nvPr/>
        </p:nvSpPr>
        <p:spPr>
          <a:xfrm>
            <a:off x="314325" y="257175"/>
            <a:ext cx="9081923"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Reactive to Proactive: We Care</a:t>
            </a:r>
            <a:endParaRPr lang="en-GB" sz="2800" b="1" dirty="0">
              <a:latin typeface="Arial" panose="020B0604020202020204" pitchFamily="34" charset="0"/>
              <a:cs typeface="Arial" panose="020B0604020202020204" pitchFamily="34" charset="0"/>
            </a:endParaRPr>
          </a:p>
        </p:txBody>
      </p:sp>
      <p:sp>
        <p:nvSpPr>
          <p:cNvPr id="5" name="TextBox 4"/>
          <p:cNvSpPr txBox="1"/>
          <p:nvPr/>
        </p:nvSpPr>
        <p:spPr>
          <a:xfrm>
            <a:off x="8860221" y="1292094"/>
            <a:ext cx="2879834" cy="5078313"/>
          </a:xfrm>
          <a:prstGeom prst="rect">
            <a:avLst/>
          </a:prstGeom>
          <a:noFill/>
        </p:spPr>
        <p:txBody>
          <a:bodyPr wrap="square" rtlCol="0">
            <a:spAutoFit/>
          </a:bodyPr>
          <a:lstStyle/>
          <a:p>
            <a:r>
              <a:rPr lang="en-GB" dirty="0" smtClean="0"/>
              <a:t>Launch on 5</a:t>
            </a:r>
            <a:r>
              <a:rPr lang="en-GB" baseline="30000" dirty="0" smtClean="0"/>
              <a:t>th</a:t>
            </a:r>
            <a:r>
              <a:rPr lang="en-GB" dirty="0" smtClean="0"/>
              <a:t> April to coincide with transition from Operation Snowdrop</a:t>
            </a:r>
          </a:p>
          <a:p>
            <a:endParaRPr lang="en-GB" dirty="0"/>
          </a:p>
          <a:p>
            <a:r>
              <a:rPr lang="en-GB" dirty="0" smtClean="0"/>
              <a:t>Branded mugs, pens, treat and letter for all staff to raise awareness, and encourage taking a break to connect</a:t>
            </a:r>
          </a:p>
          <a:p>
            <a:endParaRPr lang="en-GB" dirty="0"/>
          </a:p>
          <a:p>
            <a:r>
              <a:rPr lang="en-GB" dirty="0" smtClean="0"/>
              <a:t>Funded by SG Monies and Endowments (NHS Charities Together) and supported by Catering and Red Cross Volunteers</a:t>
            </a:r>
          </a:p>
          <a:p>
            <a:endParaRPr lang="en-GB" dirty="0"/>
          </a:p>
          <a:p>
            <a:r>
              <a:rPr lang="en-GB" dirty="0" smtClean="0"/>
              <a:t>Quarterly Pulse Survey to follow – ‘how are you?’…and how are we doing?</a:t>
            </a:r>
            <a:endParaRPr lang="en-GB" dirty="0"/>
          </a:p>
        </p:txBody>
      </p:sp>
    </p:spTree>
    <p:extLst>
      <p:ext uri="{BB962C8B-B14F-4D97-AF65-F5344CB8AC3E}">
        <p14:creationId xmlns:p14="http://schemas.microsoft.com/office/powerpoint/2010/main" val="413412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62892" y="739992"/>
            <a:ext cx="1997765" cy="260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Aberdeenshire</a:t>
            </a:r>
            <a:endParaRPr lang="en-GB" dirty="0"/>
          </a:p>
        </p:txBody>
      </p:sp>
      <p:sp>
        <p:nvSpPr>
          <p:cNvPr id="10" name="Rectangle 9"/>
          <p:cNvSpPr/>
          <p:nvPr/>
        </p:nvSpPr>
        <p:spPr>
          <a:xfrm>
            <a:off x="214517" y="3822583"/>
            <a:ext cx="1997765" cy="260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Moray</a:t>
            </a:r>
            <a:endParaRPr lang="en-GB" dirty="0"/>
          </a:p>
        </p:txBody>
      </p:sp>
      <p:sp>
        <p:nvSpPr>
          <p:cNvPr id="13" name="Rectangle 12"/>
          <p:cNvSpPr/>
          <p:nvPr/>
        </p:nvSpPr>
        <p:spPr>
          <a:xfrm>
            <a:off x="214517" y="739992"/>
            <a:ext cx="1997765" cy="260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Aberdeen City</a:t>
            </a:r>
            <a:endParaRPr lang="en-GB" dirty="0"/>
          </a:p>
        </p:txBody>
      </p:sp>
      <p:sp>
        <p:nvSpPr>
          <p:cNvPr id="17" name="Title 1"/>
          <p:cNvSpPr txBox="1">
            <a:spLocks/>
          </p:cNvSpPr>
          <p:nvPr/>
        </p:nvSpPr>
        <p:spPr>
          <a:xfrm>
            <a:off x="1905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COVID - 7 day positivity</a:t>
            </a:r>
            <a:endParaRPr lang="en-GB" b="1" dirty="0">
              <a:solidFill>
                <a:schemeClr val="bg1"/>
              </a:solidFill>
            </a:endParaRPr>
          </a:p>
        </p:txBody>
      </p:sp>
      <p:pic>
        <p:nvPicPr>
          <p:cNvPr id="3" name="Picture 2"/>
          <p:cNvPicPr>
            <a:picLocks noChangeAspect="1"/>
          </p:cNvPicPr>
          <p:nvPr/>
        </p:nvPicPr>
        <p:blipFill>
          <a:blip r:embed="rId2"/>
          <a:stretch>
            <a:fillRect/>
          </a:stretch>
        </p:blipFill>
        <p:spPr>
          <a:xfrm>
            <a:off x="214517" y="1199982"/>
            <a:ext cx="6048375" cy="2106670"/>
          </a:xfrm>
          <a:prstGeom prst="rect">
            <a:avLst/>
          </a:prstGeom>
        </p:spPr>
      </p:pic>
      <p:pic>
        <p:nvPicPr>
          <p:cNvPr id="14" name="Picture 13"/>
          <p:cNvPicPr>
            <a:picLocks noChangeAspect="1"/>
          </p:cNvPicPr>
          <p:nvPr/>
        </p:nvPicPr>
        <p:blipFill>
          <a:blip r:embed="rId3"/>
          <a:stretch>
            <a:fillRect/>
          </a:stretch>
        </p:blipFill>
        <p:spPr>
          <a:xfrm>
            <a:off x="323849" y="4379700"/>
            <a:ext cx="5868213" cy="2030625"/>
          </a:xfrm>
          <a:prstGeom prst="rect">
            <a:avLst/>
          </a:prstGeom>
        </p:spPr>
      </p:pic>
      <p:pic>
        <p:nvPicPr>
          <p:cNvPr id="16" name="Picture 15"/>
          <p:cNvPicPr>
            <a:picLocks noChangeAspect="1"/>
          </p:cNvPicPr>
          <p:nvPr/>
        </p:nvPicPr>
        <p:blipFill>
          <a:blip r:embed="rId4"/>
          <a:stretch>
            <a:fillRect/>
          </a:stretch>
        </p:blipFill>
        <p:spPr>
          <a:xfrm>
            <a:off x="6150738" y="1199983"/>
            <a:ext cx="5825560" cy="1981368"/>
          </a:xfrm>
          <a:prstGeom prst="rect">
            <a:avLst/>
          </a:prstGeom>
        </p:spPr>
      </p:pic>
      <p:sp>
        <p:nvSpPr>
          <p:cNvPr id="18" name="Rectangle 17"/>
          <p:cNvSpPr/>
          <p:nvPr/>
        </p:nvSpPr>
        <p:spPr>
          <a:xfrm>
            <a:off x="6810374" y="3581106"/>
            <a:ext cx="5165924" cy="28292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dirty="0" smtClean="0"/>
              <a:t>Note the variation in COVID case rates in Grampian</a:t>
            </a:r>
          </a:p>
          <a:p>
            <a:pPr marL="285750" indent="-285750">
              <a:buFont typeface="Arial" panose="020B0604020202020204" pitchFamily="34" charset="0"/>
              <a:buChar char="•"/>
            </a:pPr>
            <a:r>
              <a:rPr lang="en-GB" dirty="0" smtClean="0"/>
              <a:t>Proactive use of intelligence and early support where case rates are changing</a:t>
            </a:r>
          </a:p>
          <a:p>
            <a:pPr marL="285750" indent="-285750">
              <a:buFont typeface="Arial" panose="020B0604020202020204" pitchFamily="34" charset="0"/>
              <a:buChar char="•"/>
            </a:pPr>
            <a:r>
              <a:rPr lang="en-GB" dirty="0" smtClean="0"/>
              <a:t>Targeted approach with partners and public in Moray – increased testing and acceleration of the vaccination programme</a:t>
            </a:r>
          </a:p>
          <a:p>
            <a:pPr marL="285750" indent="-285750">
              <a:buFont typeface="Arial" panose="020B0604020202020204" pitchFamily="34" charset="0"/>
              <a:buChar char="•"/>
            </a:pPr>
            <a:r>
              <a:rPr lang="en-GB" dirty="0" smtClean="0"/>
              <a:t>Important that we continue to follow guidance and protect our communities as lockdown measures ease</a:t>
            </a:r>
          </a:p>
        </p:txBody>
      </p:sp>
    </p:spTree>
    <p:extLst>
      <p:ext uri="{BB962C8B-B14F-4D97-AF65-F5344CB8AC3E}">
        <p14:creationId xmlns:p14="http://schemas.microsoft.com/office/powerpoint/2010/main" val="198307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050" y="723900"/>
            <a:ext cx="6151670" cy="2539502"/>
          </a:xfrm>
          <a:prstGeom prst="rect">
            <a:avLst/>
          </a:prstGeom>
        </p:spPr>
      </p:pic>
      <p:sp>
        <p:nvSpPr>
          <p:cNvPr id="2" name="TextBox 1"/>
          <p:cNvSpPr txBox="1"/>
          <p:nvPr/>
        </p:nvSpPr>
        <p:spPr>
          <a:xfrm>
            <a:off x="6822908" y="723900"/>
            <a:ext cx="5216692" cy="2308324"/>
          </a:xfrm>
          <a:prstGeom prst="rect">
            <a:avLst/>
          </a:prstGeom>
          <a:noFill/>
          <a:ln>
            <a:solidFill>
              <a:schemeClr val="accent6"/>
            </a:solidFill>
          </a:ln>
        </p:spPr>
        <p:txBody>
          <a:bodyPr wrap="square" rtlCol="0">
            <a:spAutoFit/>
          </a:bodyPr>
          <a:lstStyle/>
          <a:p>
            <a:pPr marL="285750" indent="-285750">
              <a:buFont typeface="Arial" panose="020B0604020202020204" pitchFamily="34" charset="0"/>
              <a:buChar char="•"/>
            </a:pPr>
            <a:r>
              <a:rPr lang="en-GB" dirty="0" smtClean="0"/>
              <a:t>343,543 </a:t>
            </a:r>
            <a:r>
              <a:rPr lang="en-GB" dirty="0"/>
              <a:t>of 1</a:t>
            </a:r>
            <a:r>
              <a:rPr lang="en-GB" baseline="30000" dirty="0"/>
              <a:t>st</a:t>
            </a:r>
            <a:r>
              <a:rPr lang="en-GB" dirty="0"/>
              <a:t> doses given - </a:t>
            </a:r>
            <a:r>
              <a:rPr lang="en-GB" b="1" dirty="0" smtClean="0"/>
              <a:t>71% </a:t>
            </a:r>
            <a:r>
              <a:rPr lang="en-GB" dirty="0"/>
              <a:t>of the adult </a:t>
            </a:r>
            <a:r>
              <a:rPr lang="en-GB" dirty="0" smtClean="0"/>
              <a:t>population</a:t>
            </a:r>
            <a:r>
              <a:rPr lang="en-GB" dirty="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181,445 </a:t>
            </a:r>
            <a:r>
              <a:rPr lang="en-GB" dirty="0"/>
              <a:t>of 2</a:t>
            </a:r>
            <a:r>
              <a:rPr lang="en-GB" baseline="30000" dirty="0"/>
              <a:t>nd</a:t>
            </a:r>
            <a:r>
              <a:rPr lang="en-GB" dirty="0"/>
              <a:t> doses given – </a:t>
            </a:r>
            <a:r>
              <a:rPr lang="en-GB" b="1" dirty="0" smtClean="0"/>
              <a:t>37% </a:t>
            </a:r>
            <a:r>
              <a:rPr lang="en-GB" dirty="0"/>
              <a:t>now </a:t>
            </a:r>
            <a:r>
              <a:rPr lang="en-GB" dirty="0" smtClean="0"/>
              <a:t>fully vaccinated.</a:t>
            </a:r>
          </a:p>
          <a:p>
            <a:endParaRPr lang="en-GB" dirty="0"/>
          </a:p>
          <a:p>
            <a:pPr marL="285750" indent="-285750">
              <a:buFont typeface="Arial" panose="020B0604020202020204" pitchFamily="34" charset="0"/>
              <a:buChar char="•"/>
            </a:pPr>
            <a:r>
              <a:rPr lang="en-GB" dirty="0" smtClean="0"/>
              <a:t>The </a:t>
            </a:r>
            <a:r>
              <a:rPr lang="en-GB" dirty="0"/>
              <a:t>overall uptake rate is </a:t>
            </a:r>
            <a:r>
              <a:rPr lang="en-GB" dirty="0" smtClean="0"/>
              <a:t>92.1% </a:t>
            </a:r>
            <a:r>
              <a:rPr lang="en-GB" dirty="0"/>
              <a:t>for women and </a:t>
            </a:r>
            <a:r>
              <a:rPr lang="en-GB" dirty="0" smtClean="0"/>
              <a:t>90.5% </a:t>
            </a:r>
            <a:r>
              <a:rPr lang="en-GB" dirty="0"/>
              <a:t>for men in cohorts 1 to </a:t>
            </a:r>
            <a:r>
              <a:rPr lang="en-GB" dirty="0" smtClean="0"/>
              <a:t>9.</a:t>
            </a:r>
          </a:p>
        </p:txBody>
      </p:sp>
      <p:graphicFrame>
        <p:nvGraphicFramePr>
          <p:cNvPr id="9" name="Diagram 8"/>
          <p:cNvGraphicFramePr/>
          <p:nvPr>
            <p:extLst>
              <p:ext uri="{D42A27DB-BD31-4B8C-83A1-F6EECF244321}">
                <p14:modId xmlns:p14="http://schemas.microsoft.com/office/powerpoint/2010/main" val="412979219"/>
              </p:ext>
            </p:extLst>
          </p:nvPr>
        </p:nvGraphicFramePr>
        <p:xfrm>
          <a:off x="7734300" y="3810000"/>
          <a:ext cx="3943350" cy="148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193050" y="3287102"/>
            <a:ext cx="7248525" cy="3445402"/>
            <a:chOff x="514731" y="3201377"/>
            <a:chExt cx="7248525" cy="3445402"/>
          </a:xfrm>
        </p:grpSpPr>
        <p:pic>
          <p:nvPicPr>
            <p:cNvPr id="7" name="Picture 6"/>
            <p:cNvPicPr>
              <a:picLocks noChangeAspect="1"/>
            </p:cNvPicPr>
            <p:nvPr/>
          </p:nvPicPr>
          <p:blipFill>
            <a:blip r:embed="rId8"/>
            <a:stretch>
              <a:fillRect/>
            </a:stretch>
          </p:blipFill>
          <p:spPr>
            <a:xfrm>
              <a:off x="514731" y="3201377"/>
              <a:ext cx="7248525" cy="2781300"/>
            </a:xfrm>
            <a:prstGeom prst="rect">
              <a:avLst/>
            </a:prstGeom>
          </p:spPr>
        </p:pic>
        <p:cxnSp>
          <p:nvCxnSpPr>
            <p:cNvPr id="11" name="Straight Arrow Connector 10"/>
            <p:cNvCxnSpPr/>
            <p:nvPr/>
          </p:nvCxnSpPr>
          <p:spPr>
            <a:xfrm flipV="1">
              <a:off x="3491832" y="5940926"/>
              <a:ext cx="5347" cy="70585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itle 1"/>
          <p:cNvSpPr txBox="1">
            <a:spLocks/>
          </p:cNvSpPr>
          <p:nvPr/>
        </p:nvSpPr>
        <p:spPr>
          <a:xfrm>
            <a:off x="1905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Vaccination position – 19 May</a:t>
            </a:r>
            <a:endParaRPr lang="en-GB" b="1" dirty="0">
              <a:solidFill>
                <a:schemeClr val="bg1"/>
              </a:solidFill>
            </a:endParaRPr>
          </a:p>
        </p:txBody>
      </p:sp>
    </p:spTree>
    <p:extLst>
      <p:ext uri="{BB962C8B-B14F-4D97-AF65-F5344CB8AC3E}">
        <p14:creationId xmlns:p14="http://schemas.microsoft.com/office/powerpoint/2010/main" val="277345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21853" y="857978"/>
            <a:ext cx="6619441" cy="3262853"/>
          </a:xfrm>
          <a:prstGeom prst="rect">
            <a:avLst/>
          </a:prstGeom>
        </p:spPr>
      </p:pic>
      <p:sp>
        <p:nvSpPr>
          <p:cNvPr id="7" name="Title 1"/>
          <p:cNvSpPr txBox="1">
            <a:spLocks/>
          </p:cNvSpPr>
          <p:nvPr/>
        </p:nvSpPr>
        <p:spPr>
          <a:xfrm>
            <a:off x="1905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Surge and Flow</a:t>
            </a:r>
            <a:endParaRPr lang="en-GB" b="1" dirty="0">
              <a:solidFill>
                <a:schemeClr val="bg1"/>
              </a:solidFill>
            </a:endParaRPr>
          </a:p>
        </p:txBody>
      </p:sp>
      <p:sp>
        <p:nvSpPr>
          <p:cNvPr id="9" name="Rectangle 8"/>
          <p:cNvSpPr/>
          <p:nvPr/>
        </p:nvSpPr>
        <p:spPr>
          <a:xfrm>
            <a:off x="6890997" y="1392204"/>
            <a:ext cx="1095375"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r>
              <a:rPr lang="en-GB" baseline="30000" dirty="0" smtClean="0"/>
              <a:t>st</a:t>
            </a:r>
            <a:r>
              <a:rPr lang="en-GB" dirty="0" smtClean="0"/>
              <a:t> wave</a:t>
            </a:r>
            <a:endParaRPr lang="en-GB" dirty="0"/>
          </a:p>
        </p:txBody>
      </p:sp>
      <p:sp>
        <p:nvSpPr>
          <p:cNvPr id="12" name="Rectangle 11"/>
          <p:cNvSpPr/>
          <p:nvPr/>
        </p:nvSpPr>
        <p:spPr>
          <a:xfrm>
            <a:off x="10668302" y="1726329"/>
            <a:ext cx="1095375"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r>
              <a:rPr lang="en-GB" baseline="30000" dirty="0" smtClean="0"/>
              <a:t>nd</a:t>
            </a:r>
            <a:r>
              <a:rPr lang="en-GB" dirty="0" smtClean="0"/>
              <a:t> wave</a:t>
            </a:r>
            <a:endParaRPr lang="en-GB" dirty="0"/>
          </a:p>
        </p:txBody>
      </p:sp>
      <p:sp>
        <p:nvSpPr>
          <p:cNvPr id="13" name="Rectangle 12"/>
          <p:cNvSpPr/>
          <p:nvPr/>
        </p:nvSpPr>
        <p:spPr>
          <a:xfrm>
            <a:off x="7497390" y="1945404"/>
            <a:ext cx="1095375" cy="469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Aberdeen Lockdown</a:t>
            </a:r>
            <a:endParaRPr lang="en-GB" sz="1400" dirty="0"/>
          </a:p>
        </p:txBody>
      </p:sp>
      <p:pic>
        <p:nvPicPr>
          <p:cNvPr id="11" name="Picture 10"/>
          <p:cNvPicPr>
            <a:picLocks noChangeAspect="1"/>
          </p:cNvPicPr>
          <p:nvPr/>
        </p:nvPicPr>
        <p:blipFill>
          <a:blip r:embed="rId3"/>
          <a:stretch>
            <a:fillRect/>
          </a:stretch>
        </p:blipFill>
        <p:spPr>
          <a:xfrm>
            <a:off x="768287" y="4591800"/>
            <a:ext cx="5743015" cy="2025927"/>
          </a:xfrm>
          <a:prstGeom prst="rect">
            <a:avLst/>
          </a:prstGeom>
        </p:spPr>
      </p:pic>
      <p:sp>
        <p:nvSpPr>
          <p:cNvPr id="14" name="Rectangle 13"/>
          <p:cNvSpPr/>
          <p:nvPr/>
        </p:nvSpPr>
        <p:spPr>
          <a:xfrm>
            <a:off x="216781" y="4313816"/>
            <a:ext cx="2350647" cy="277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Aberdeen Royal Infirmary </a:t>
            </a:r>
            <a:endParaRPr lang="en-GB" sz="1200" dirty="0"/>
          </a:p>
        </p:txBody>
      </p:sp>
      <p:sp>
        <p:nvSpPr>
          <p:cNvPr id="6" name="Rectangle 5"/>
          <p:cNvSpPr/>
          <p:nvPr/>
        </p:nvSpPr>
        <p:spPr>
          <a:xfrm>
            <a:off x="153246" y="743635"/>
            <a:ext cx="4990989" cy="4370427"/>
          </a:xfrm>
          <a:prstGeom prst="rect">
            <a:avLst/>
          </a:prstGeom>
        </p:spPr>
        <p:txBody>
          <a:bodyPr wrap="square">
            <a:spAutoFit/>
          </a:bodyPr>
          <a:lstStyle/>
          <a:p>
            <a:pPr marL="285750" indent="-285750">
              <a:buFont typeface="Arial" panose="020B0604020202020204" pitchFamily="34" charset="0"/>
              <a:buChar char="•"/>
            </a:pPr>
            <a:r>
              <a:rPr lang="en-GB" sz="1400" dirty="0">
                <a:solidFill>
                  <a:schemeClr val="dk1"/>
                </a:solidFill>
              </a:rPr>
              <a:t>Fewer </a:t>
            </a:r>
            <a:r>
              <a:rPr lang="en-GB" sz="1400" dirty="0" err="1">
                <a:solidFill>
                  <a:schemeClr val="dk1"/>
                </a:solidFill>
              </a:rPr>
              <a:t>covid</a:t>
            </a:r>
            <a:r>
              <a:rPr lang="en-GB" sz="1400" dirty="0">
                <a:solidFill>
                  <a:schemeClr val="dk1"/>
                </a:solidFill>
              </a:rPr>
              <a:t> patients in hospital but significant pressure on </a:t>
            </a:r>
            <a:r>
              <a:rPr lang="en-GB" sz="1400" dirty="0" smtClean="0">
                <a:solidFill>
                  <a:schemeClr val="dk1"/>
                </a:solidFill>
              </a:rPr>
              <a:t>bed occupancy</a:t>
            </a:r>
          </a:p>
          <a:p>
            <a:pPr marL="285750" indent="-285750">
              <a:buFont typeface="Arial" panose="020B0604020202020204" pitchFamily="34" charset="0"/>
              <a:buChar char="•"/>
            </a:pPr>
            <a:endParaRPr lang="en-GB" sz="1400" dirty="0">
              <a:solidFill>
                <a:schemeClr val="dk1"/>
              </a:solidFill>
            </a:endParaRPr>
          </a:p>
          <a:p>
            <a:pPr marL="285750" indent="-285750">
              <a:buFont typeface="Arial" panose="020B0604020202020204" pitchFamily="34" charset="0"/>
              <a:buChar char="•"/>
            </a:pPr>
            <a:r>
              <a:rPr lang="en-GB" sz="1400" dirty="0"/>
              <a:t>ARI bed occupancy snapshot </a:t>
            </a:r>
            <a:r>
              <a:rPr lang="en-GB" sz="1400" dirty="0" smtClean="0"/>
              <a:t>: </a:t>
            </a:r>
            <a:r>
              <a:rPr lang="en-GB" sz="1400" dirty="0"/>
              <a:t>1% COVID patients; </a:t>
            </a:r>
            <a:r>
              <a:rPr lang="en-GB" sz="1400" b="1" dirty="0"/>
              <a:t>83%</a:t>
            </a:r>
            <a:r>
              <a:rPr lang="en-GB" sz="1400" dirty="0"/>
              <a:t> non-elective patients (typically* 68%); 13% elective (typically 11%); 4% unoccupied beds (typically 20</a:t>
            </a:r>
            <a:r>
              <a:rPr lang="en-GB" sz="1400" dirty="0" smtClean="0"/>
              <a:t>%)</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Dr </a:t>
            </a:r>
            <a:r>
              <a:rPr lang="en-GB" sz="1400" dirty="0" err="1"/>
              <a:t>Gray’s</a:t>
            </a:r>
            <a:r>
              <a:rPr lang="en-GB" sz="1400" dirty="0"/>
              <a:t> bed occupancy snapshot (excluding paediatrics and neonatal/ maternity wards) </a:t>
            </a:r>
            <a:r>
              <a:rPr lang="en-GB" sz="1400" dirty="0" smtClean="0"/>
              <a:t>: </a:t>
            </a:r>
            <a:r>
              <a:rPr lang="en-GB" sz="1400" b="1" dirty="0"/>
              <a:t>79% </a:t>
            </a:r>
            <a:r>
              <a:rPr lang="en-GB" sz="1400" dirty="0"/>
              <a:t>non-elective patients (typically* 67%); 1% elective (typically 10%); 0% other beds; 21% unoccupied beds (typically 24%)  </a:t>
            </a:r>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Pressures at front door of ARI – plan of action being implemented to address immediate </a:t>
            </a:r>
            <a:r>
              <a:rPr lang="en-GB" sz="1400" dirty="0" smtClean="0"/>
              <a:t>issues, including reducing the waiting times for transfer from ambulances and admission from ED and Acute Admissions area </a:t>
            </a:r>
            <a:r>
              <a:rPr lang="en-GB" sz="1400" dirty="0" smtClean="0"/>
              <a:t>into wards.</a:t>
            </a:r>
            <a:endParaRPr lang="en-GB" sz="1400" dirty="0"/>
          </a:p>
          <a:p>
            <a:endParaRPr lang="en-GB" dirty="0"/>
          </a:p>
          <a:p>
            <a:pPr algn="r"/>
            <a:r>
              <a:rPr lang="en-GB" dirty="0"/>
              <a:t>*</a:t>
            </a:r>
            <a:r>
              <a:rPr lang="en-GB" sz="1400" dirty="0"/>
              <a:t>based on May 2019</a:t>
            </a:r>
            <a:endParaRPr lang="en-GB" dirty="0"/>
          </a:p>
          <a:p>
            <a:endParaRPr lang="en-GB" dirty="0">
              <a:solidFill>
                <a:schemeClr val="dk1"/>
              </a:solidFill>
            </a:endParaRPr>
          </a:p>
        </p:txBody>
      </p:sp>
      <p:pic>
        <p:nvPicPr>
          <p:cNvPr id="15" name="Picture 14"/>
          <p:cNvPicPr>
            <a:picLocks noChangeAspect="1"/>
          </p:cNvPicPr>
          <p:nvPr/>
        </p:nvPicPr>
        <p:blipFill>
          <a:blip r:embed="rId4"/>
          <a:stretch>
            <a:fillRect/>
          </a:stretch>
        </p:blipFill>
        <p:spPr>
          <a:xfrm>
            <a:off x="6904082" y="4591800"/>
            <a:ext cx="5137213" cy="1556086"/>
          </a:xfrm>
          <a:prstGeom prst="rect">
            <a:avLst/>
          </a:prstGeom>
        </p:spPr>
      </p:pic>
      <p:sp>
        <p:nvSpPr>
          <p:cNvPr id="16" name="Rectangle 15"/>
          <p:cNvSpPr/>
          <p:nvPr/>
        </p:nvSpPr>
        <p:spPr>
          <a:xfrm>
            <a:off x="6134937" y="4156928"/>
            <a:ext cx="835819" cy="535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Dr </a:t>
            </a:r>
            <a:r>
              <a:rPr lang="en-GB" sz="1200" dirty="0" err="1" smtClean="0"/>
              <a:t>Gray’s</a:t>
            </a:r>
            <a:r>
              <a:rPr lang="en-GB" sz="1200" dirty="0" smtClean="0"/>
              <a:t> Hospital</a:t>
            </a:r>
            <a:endParaRPr lang="en-GB" sz="1200" dirty="0"/>
          </a:p>
        </p:txBody>
      </p:sp>
    </p:spTree>
    <p:extLst>
      <p:ext uri="{BB962C8B-B14F-4D97-AF65-F5344CB8AC3E}">
        <p14:creationId xmlns:p14="http://schemas.microsoft.com/office/powerpoint/2010/main" val="80868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Planned care</a:t>
            </a:r>
            <a:endParaRPr lang="en-GB" b="1" dirty="0">
              <a:solidFill>
                <a:schemeClr val="bg1"/>
              </a:solidFill>
            </a:endParaRPr>
          </a:p>
        </p:txBody>
      </p:sp>
      <p:sp>
        <p:nvSpPr>
          <p:cNvPr id="2" name="Rectangle 1"/>
          <p:cNvSpPr/>
          <p:nvPr/>
        </p:nvSpPr>
        <p:spPr>
          <a:xfrm>
            <a:off x="516366" y="2248348"/>
            <a:ext cx="3571540" cy="44644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Through whole </a:t>
            </a:r>
            <a:r>
              <a:rPr lang="en-GB" sz="1400" dirty="0">
                <a:latin typeface="Arial" panose="020B0604020202020204" pitchFamily="34" charset="0"/>
                <a:cs typeface="Arial" panose="020B0604020202020204" pitchFamily="34" charset="0"/>
              </a:rPr>
              <a:t>system </a:t>
            </a:r>
            <a:r>
              <a:rPr lang="en-GB" sz="1400" dirty="0" smtClean="0">
                <a:latin typeface="Arial" panose="020B0604020202020204" pitchFamily="34" charset="0"/>
                <a:cs typeface="Arial" panose="020B0604020202020204" pitchFamily="34" charset="0"/>
              </a:rPr>
              <a:t>redesign </a:t>
            </a:r>
            <a:r>
              <a:rPr lang="en-GB" sz="1400" dirty="0">
                <a:latin typeface="Arial" panose="020B0604020202020204" pitchFamily="34" charset="0"/>
                <a:cs typeface="Arial" panose="020B0604020202020204" pitchFamily="34" charset="0"/>
              </a:rPr>
              <a:t>protected beds </a:t>
            </a:r>
            <a:r>
              <a:rPr lang="en-GB" sz="1400" dirty="0" smtClean="0">
                <a:latin typeface="Arial" panose="020B0604020202020204" pitchFamily="34" charset="0"/>
                <a:cs typeface="Arial" panose="020B0604020202020204" pitchFamily="34" charset="0"/>
              </a:rPr>
              <a:t>were established </a:t>
            </a:r>
            <a:r>
              <a:rPr lang="en-GB" sz="1400" dirty="0">
                <a:latin typeface="Arial" panose="020B0604020202020204" pitchFamily="34" charset="0"/>
                <a:cs typeface="Arial" panose="020B0604020202020204" pitchFamily="34" charset="0"/>
              </a:rPr>
              <a:t>for highest priority surgical </a:t>
            </a:r>
            <a:r>
              <a:rPr lang="en-GB" sz="1400" dirty="0" smtClean="0">
                <a:latin typeface="Arial" panose="020B0604020202020204" pitchFamily="34" charset="0"/>
                <a:cs typeface="Arial" panose="020B0604020202020204" pitchFamily="34" charset="0"/>
              </a:rPr>
              <a:t>patients. As a result and a reducing bed requirement for COVID patients activity </a:t>
            </a:r>
            <a:r>
              <a:rPr lang="en-GB" sz="1400" dirty="0">
                <a:latin typeface="Arial" panose="020B0604020202020204" pitchFamily="34" charset="0"/>
                <a:cs typeface="Arial" panose="020B0604020202020204" pitchFamily="34" charset="0"/>
              </a:rPr>
              <a:t>across all elective care classifications </a:t>
            </a:r>
            <a:r>
              <a:rPr lang="en-GB" sz="1400" dirty="0" smtClean="0">
                <a:latin typeface="Arial" panose="020B0604020202020204" pitchFamily="34" charset="0"/>
                <a:cs typeface="Arial" panose="020B0604020202020204" pitchFamily="34" charset="0"/>
              </a:rPr>
              <a:t>has </a:t>
            </a:r>
            <a:r>
              <a:rPr lang="en-GB" sz="1400" dirty="0">
                <a:latin typeface="Arial" panose="020B0604020202020204" pitchFamily="34" charset="0"/>
                <a:cs typeface="Arial" panose="020B0604020202020204" pitchFamily="34" charset="0"/>
              </a:rPr>
              <a:t>increased </a:t>
            </a:r>
            <a:r>
              <a:rPr lang="en-GB" sz="1400" dirty="0" smtClean="0">
                <a:latin typeface="Arial" panose="020B0604020202020204" pitchFamily="34" charset="0"/>
                <a:cs typeface="Arial" panose="020B0604020202020204" pitchFamily="34" charset="0"/>
              </a:rPr>
              <a:t>since February.</a:t>
            </a:r>
          </a:p>
          <a:p>
            <a:pPr marL="285750" indent="-285750">
              <a:buFont typeface="Arial" panose="020B0604020202020204" pitchFamily="34" charset="0"/>
              <a:buChar char="•"/>
            </a:pP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For cancer patients we have secured dedicated capacity at </a:t>
            </a:r>
            <a:r>
              <a:rPr lang="en-GB" sz="1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Albyn</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Hospital until the end of June,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increased the urology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service at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Dr </a:t>
            </a:r>
            <a:r>
              <a:rPr lang="en-GB" sz="1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Gray’s</a:t>
            </a:r>
            <a:r>
              <a:rPr lang="en-GB" sz="1400" dirty="0" smtClean="0">
                <a:latin typeface="Arial" panose="020B0604020202020204" pitchFamily="34" charset="0"/>
                <a:ea typeface="Calibri" panose="020F0502020204030204" pitchFamily="34" charset="0"/>
                <a:cs typeface="Arial" panose="020B0604020202020204" pitchFamily="34" charset="0"/>
              </a:rPr>
              <a:t> Hospital and established a</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dditional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clinics in the Breast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service.</a:t>
            </a: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Discussions have been progressed with the Scottish Government Access Team and Centre for Sustainable Delivery in support of our plans for increasing capacity and optimising use of existing resources.</a:t>
            </a:r>
          </a:p>
          <a:p>
            <a:pPr marL="285750" indent="-285750">
              <a:buFont typeface="Arial" panose="020B0604020202020204" pitchFamily="34" charset="0"/>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p>
          <a:p>
            <a:pPr algn="ctr"/>
            <a:endParaRPr lang="en-GB" dirty="0" smtClean="0"/>
          </a:p>
          <a:p>
            <a:pPr algn="ctr"/>
            <a:endParaRPr lang="en-GB" dirty="0"/>
          </a:p>
          <a:p>
            <a:pPr algn="ctr"/>
            <a:endParaRPr lang="en-GB" dirty="0"/>
          </a:p>
        </p:txBody>
      </p:sp>
      <p:sp>
        <p:nvSpPr>
          <p:cNvPr id="7" name="Rectangle 6"/>
          <p:cNvSpPr/>
          <p:nvPr/>
        </p:nvSpPr>
        <p:spPr>
          <a:xfrm>
            <a:off x="516366" y="841202"/>
            <a:ext cx="11263258" cy="5576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Key areas of focus</a:t>
            </a:r>
            <a:endParaRPr lang="en-GB" sz="3600" dirty="0">
              <a:latin typeface="Arial" panose="020B0604020202020204" pitchFamily="34" charset="0"/>
              <a:cs typeface="Arial" panose="020B0604020202020204" pitchFamily="34" charset="0"/>
            </a:endParaRPr>
          </a:p>
        </p:txBody>
      </p:sp>
      <p:sp>
        <p:nvSpPr>
          <p:cNvPr id="9" name="Rectangle 8"/>
          <p:cNvSpPr/>
          <p:nvPr/>
        </p:nvSpPr>
        <p:spPr>
          <a:xfrm>
            <a:off x="4432151" y="2264170"/>
            <a:ext cx="3646842" cy="4448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Grampian has </a:t>
            </a:r>
            <a:r>
              <a:rPr lang="en-GB" sz="1400" dirty="0" smtClean="0">
                <a:latin typeface="Arial" panose="020B0604020202020204" pitchFamily="34" charset="0"/>
                <a:cs typeface="Arial" panose="020B0604020202020204" pitchFamily="34" charset="0"/>
              </a:rPr>
              <a:t>an </a:t>
            </a:r>
            <a:r>
              <a:rPr lang="en-GB" sz="1400" dirty="0">
                <a:latin typeface="Arial" panose="020B0604020202020204" pitchFamily="34" charset="0"/>
                <a:cs typeface="Arial" panose="020B0604020202020204" pitchFamily="34" charset="0"/>
              </a:rPr>
              <a:t>established and </a:t>
            </a:r>
            <a:r>
              <a:rPr lang="en-GB" sz="1400" dirty="0" smtClean="0">
                <a:latin typeface="Arial" panose="020B0604020202020204" pitchFamily="34" charset="0"/>
                <a:cs typeface="Arial" panose="020B0604020202020204" pitchFamily="34" charset="0"/>
              </a:rPr>
              <a:t>tested prioritisation </a:t>
            </a:r>
            <a:r>
              <a:rPr lang="en-GB" sz="1400" dirty="0">
                <a:latin typeface="Arial" panose="020B0604020202020204" pitchFamily="34" charset="0"/>
                <a:cs typeface="Arial" panose="020B0604020202020204" pitchFamily="34" charset="0"/>
              </a:rPr>
              <a:t>system </a:t>
            </a:r>
            <a:r>
              <a:rPr lang="en-GB" sz="1400" dirty="0" smtClean="0">
                <a:latin typeface="Arial" panose="020B0604020202020204" pitchFamily="34" charset="0"/>
                <a:cs typeface="Arial" panose="020B0604020202020204" pitchFamily="34" charset="0"/>
              </a:rPr>
              <a:t>for planned care</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This ensures that all urgent and priority patients are identified following determination of treatment and that patients are seen according to clinical need.</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Capacity building has been targeted at urgent and priority patients (ESCAT 0 and 1 including cancer) and to address long waiting patients.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10" name="Rectangle 9"/>
          <p:cNvSpPr/>
          <p:nvPr/>
        </p:nvSpPr>
        <p:spPr>
          <a:xfrm>
            <a:off x="8261873" y="2264171"/>
            <a:ext cx="3517751" cy="444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Patients on our treatment time guarantee waiting list (~</a:t>
            </a:r>
            <a:r>
              <a:rPr lang="en-GB" sz="1400" dirty="0">
                <a:latin typeface="Arial" panose="020B0604020202020204" pitchFamily="34" charset="0"/>
                <a:cs typeface="Arial" panose="020B0604020202020204" pitchFamily="34" charset="0"/>
              </a:rPr>
              <a:t>10k) have received a </a:t>
            </a:r>
            <a:r>
              <a:rPr lang="en-GB" sz="1400" dirty="0" smtClean="0">
                <a:latin typeface="Arial" panose="020B0604020202020204" pitchFamily="34" charset="0"/>
                <a:cs typeface="Arial" panose="020B0604020202020204" pitchFamily="34" charset="0"/>
              </a:rPr>
              <a:t>explanatory letter with an apology </a:t>
            </a:r>
            <a:r>
              <a:rPr lang="en-GB" sz="1400" dirty="0">
                <a:latin typeface="Arial" panose="020B0604020202020204" pitchFamily="34" charset="0"/>
                <a:cs typeface="Arial" panose="020B0604020202020204" pitchFamily="34" charset="0"/>
              </a:rPr>
              <a:t>for the delay and highlighting escalation </a:t>
            </a:r>
            <a:r>
              <a:rPr lang="en-GB" sz="1400" dirty="0" smtClean="0">
                <a:latin typeface="Arial" panose="020B0604020202020204" pitchFamily="34" charset="0"/>
                <a:cs typeface="Arial" panose="020B0604020202020204" pitchFamily="34" charset="0"/>
              </a:rPr>
              <a:t>routes for them to raise concerns relating to their health.</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a:t>
            </a:r>
            <a:r>
              <a:rPr lang="en-GB" sz="1400" dirty="0" smtClean="0">
                <a:latin typeface="Arial" panose="020B0604020202020204" pitchFamily="34" charset="0"/>
                <a:cs typeface="Arial" panose="020B0604020202020204" pitchFamily="34" charset="0"/>
              </a:rPr>
              <a:t>atients waiting over </a:t>
            </a:r>
            <a:r>
              <a:rPr lang="en-GB" sz="1400" dirty="0">
                <a:latin typeface="Arial" panose="020B0604020202020204" pitchFamily="34" charset="0"/>
                <a:cs typeface="Arial" panose="020B0604020202020204" pitchFamily="34" charset="0"/>
              </a:rPr>
              <a:t>52 weeks (~4k) </a:t>
            </a:r>
            <a:r>
              <a:rPr lang="en-GB" sz="1400" dirty="0" smtClean="0">
                <a:latin typeface="Arial" panose="020B0604020202020204" pitchFamily="34" charset="0"/>
                <a:cs typeface="Arial" panose="020B0604020202020204" pitchFamily="34" charset="0"/>
              </a:rPr>
              <a:t>have also been contacted and invited </a:t>
            </a:r>
            <a:r>
              <a:rPr lang="en-GB" sz="1400" dirty="0">
                <a:latin typeface="Arial" panose="020B0604020202020204" pitchFamily="34" charset="0"/>
                <a:cs typeface="Arial" panose="020B0604020202020204" pitchFamily="34" charset="0"/>
              </a:rPr>
              <a:t>to feedback </a:t>
            </a:r>
            <a:r>
              <a:rPr lang="en-GB" sz="1400" dirty="0" smtClean="0">
                <a:latin typeface="Arial" panose="020B0604020202020204" pitchFamily="34" charset="0"/>
                <a:cs typeface="Arial" panose="020B0604020202020204" pitchFamily="34" charset="0"/>
              </a:rPr>
              <a:t>on the </a:t>
            </a:r>
            <a:r>
              <a:rPr lang="en-GB" sz="1400" dirty="0">
                <a:latin typeface="Arial" panose="020B0604020202020204" pitchFamily="34" charset="0"/>
                <a:cs typeface="Arial" panose="020B0604020202020204" pitchFamily="34" charset="0"/>
              </a:rPr>
              <a:t>quality of life </a:t>
            </a:r>
            <a:r>
              <a:rPr lang="en-GB" sz="1400" dirty="0" smtClean="0">
                <a:latin typeface="Arial" panose="020B0604020202020204" pitchFamily="34" charset="0"/>
                <a:cs typeface="Arial" panose="020B0604020202020204" pitchFamily="34" charset="0"/>
              </a:rPr>
              <a:t>impact on them to inform how we can reflect their needs into our remobilisation planning.</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We are currently evaluating the feedback that has been received to inform our recovery and remobilisation plans and activities.</a:t>
            </a: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5" name="Rectangle 4"/>
          <p:cNvSpPr/>
          <p:nvPr/>
        </p:nvSpPr>
        <p:spPr>
          <a:xfrm>
            <a:off x="516366" y="1731981"/>
            <a:ext cx="3571540" cy="5321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tx1"/>
                </a:solidFill>
              </a:rPr>
              <a:t>Capacity building</a:t>
            </a:r>
            <a:endParaRPr lang="en-GB" b="1" dirty="0">
              <a:solidFill>
                <a:schemeClr val="tx1"/>
              </a:solidFill>
            </a:endParaRPr>
          </a:p>
        </p:txBody>
      </p:sp>
      <p:sp>
        <p:nvSpPr>
          <p:cNvPr id="11" name="Rectangle 10"/>
          <p:cNvSpPr/>
          <p:nvPr/>
        </p:nvSpPr>
        <p:spPr>
          <a:xfrm>
            <a:off x="4432151" y="1731981"/>
            <a:ext cx="3646842" cy="5321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Prioritisation</a:t>
            </a:r>
            <a:endParaRPr lang="en-GB" b="1" dirty="0">
              <a:solidFill>
                <a:schemeClr val="tx1"/>
              </a:solidFill>
            </a:endParaRPr>
          </a:p>
        </p:txBody>
      </p:sp>
      <p:sp>
        <p:nvSpPr>
          <p:cNvPr id="12" name="Rectangle 11"/>
          <p:cNvSpPr/>
          <p:nvPr/>
        </p:nvSpPr>
        <p:spPr>
          <a:xfrm>
            <a:off x="8261873" y="1731981"/>
            <a:ext cx="3517751" cy="5321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Patient engagement</a:t>
            </a:r>
            <a:endParaRPr lang="en-GB" b="1" dirty="0">
              <a:solidFill>
                <a:schemeClr val="tx1"/>
              </a:solidFill>
            </a:endParaRPr>
          </a:p>
        </p:txBody>
      </p:sp>
    </p:spTree>
    <p:extLst>
      <p:ext uri="{BB962C8B-B14F-4D97-AF65-F5344CB8AC3E}">
        <p14:creationId xmlns:p14="http://schemas.microsoft.com/office/powerpoint/2010/main" val="141237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7770" y="659006"/>
            <a:ext cx="3692256" cy="32081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300" dirty="0" smtClean="0"/>
              <a:t>As a result of the action being taken as part of the remobilisation plan there has been </a:t>
            </a:r>
          </a:p>
          <a:p>
            <a:endParaRPr lang="en-GB" sz="1300" dirty="0"/>
          </a:p>
          <a:p>
            <a:pPr marL="285750" indent="-285750">
              <a:buFont typeface="Arial" panose="020B0604020202020204" pitchFamily="34" charset="0"/>
              <a:buChar char="•"/>
            </a:pPr>
            <a:r>
              <a:rPr lang="en-GB" sz="1300" dirty="0" smtClean="0"/>
              <a:t>A stabilisation of the number of patients waiting for treatment and a small overall reduction</a:t>
            </a:r>
          </a:p>
          <a:p>
            <a:pPr marL="285750" indent="-285750">
              <a:buFont typeface="Arial" panose="020B0604020202020204" pitchFamily="34" charset="0"/>
              <a:buChar char="•"/>
            </a:pPr>
            <a:r>
              <a:rPr lang="en-GB" sz="1300" dirty="0" smtClean="0"/>
              <a:t>An </a:t>
            </a:r>
            <a:r>
              <a:rPr lang="en-GB" sz="1300" dirty="0"/>
              <a:t>increase in performance against 31 and 62 day cancer </a:t>
            </a:r>
            <a:r>
              <a:rPr lang="en-GB" sz="1300" dirty="0" smtClean="0"/>
              <a:t>targets but an overall increase in waiting list size as referrals return to pre-COVID level and </a:t>
            </a:r>
          </a:p>
          <a:p>
            <a:pPr marL="285750" indent="-285750">
              <a:buFont typeface="Arial" panose="020B0604020202020204" pitchFamily="34" charset="0"/>
              <a:buChar char="•"/>
            </a:pPr>
            <a:r>
              <a:rPr lang="en-GB" sz="1300" dirty="0" smtClean="0"/>
              <a:t>A slight increase in the overall waiting list size for a new outpatient appointment; with further steps being taken to identify ways to increase capacity.  Near Me appointments continue to represent about 30% of overall outpatient appointments.</a:t>
            </a:r>
          </a:p>
        </p:txBody>
      </p:sp>
      <p:sp>
        <p:nvSpPr>
          <p:cNvPr id="6"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Planned Care</a:t>
            </a:r>
            <a:endParaRPr lang="en-GB" b="1" dirty="0">
              <a:solidFill>
                <a:schemeClr val="bg1"/>
              </a:solidFill>
            </a:endParaRPr>
          </a:p>
        </p:txBody>
      </p:sp>
      <p:pic>
        <p:nvPicPr>
          <p:cNvPr id="5" name="Picture 4"/>
          <p:cNvPicPr>
            <a:picLocks noChangeAspect="1"/>
          </p:cNvPicPr>
          <p:nvPr/>
        </p:nvPicPr>
        <p:blipFill>
          <a:blip r:embed="rId2"/>
          <a:stretch>
            <a:fillRect/>
          </a:stretch>
        </p:blipFill>
        <p:spPr>
          <a:xfrm>
            <a:off x="301169" y="1203019"/>
            <a:ext cx="3517947" cy="5262562"/>
          </a:xfrm>
          <a:prstGeom prst="rect">
            <a:avLst/>
          </a:prstGeom>
        </p:spPr>
      </p:pic>
      <p:sp>
        <p:nvSpPr>
          <p:cNvPr id="9" name="Rectangle 8"/>
          <p:cNvSpPr/>
          <p:nvPr/>
        </p:nvSpPr>
        <p:spPr>
          <a:xfrm>
            <a:off x="301170" y="763782"/>
            <a:ext cx="3517947" cy="338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Treatment Time Guarantee</a:t>
            </a:r>
            <a:endParaRPr lang="en-GB" dirty="0"/>
          </a:p>
        </p:txBody>
      </p:sp>
      <p:sp>
        <p:nvSpPr>
          <p:cNvPr id="10" name="Rectangle 9"/>
          <p:cNvSpPr/>
          <p:nvPr/>
        </p:nvSpPr>
        <p:spPr>
          <a:xfrm>
            <a:off x="4023621" y="763782"/>
            <a:ext cx="3517947" cy="338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Outpatients</a:t>
            </a:r>
            <a:endParaRPr lang="en-GB" dirty="0"/>
          </a:p>
        </p:txBody>
      </p:sp>
      <p:pic>
        <p:nvPicPr>
          <p:cNvPr id="7" name="Picture 6"/>
          <p:cNvPicPr>
            <a:picLocks noChangeAspect="1"/>
          </p:cNvPicPr>
          <p:nvPr/>
        </p:nvPicPr>
        <p:blipFill>
          <a:blip r:embed="rId3"/>
          <a:stretch>
            <a:fillRect/>
          </a:stretch>
        </p:blipFill>
        <p:spPr>
          <a:xfrm>
            <a:off x="4081443" y="1203019"/>
            <a:ext cx="3460125" cy="5229105"/>
          </a:xfrm>
          <a:prstGeom prst="rect">
            <a:avLst/>
          </a:prstGeom>
        </p:spPr>
      </p:pic>
      <p:pic>
        <p:nvPicPr>
          <p:cNvPr id="11" name="Picture 10"/>
          <p:cNvPicPr>
            <a:picLocks noChangeAspect="1"/>
          </p:cNvPicPr>
          <p:nvPr/>
        </p:nvPicPr>
        <p:blipFill>
          <a:blip r:embed="rId4"/>
          <a:stretch>
            <a:fillRect/>
          </a:stretch>
        </p:blipFill>
        <p:spPr>
          <a:xfrm>
            <a:off x="7937770" y="4002302"/>
            <a:ext cx="3692256" cy="2617870"/>
          </a:xfrm>
          <a:prstGeom prst="rect">
            <a:avLst/>
          </a:prstGeom>
        </p:spPr>
      </p:pic>
    </p:spTree>
    <p:extLst>
      <p:ext uri="{BB962C8B-B14F-4D97-AF65-F5344CB8AC3E}">
        <p14:creationId xmlns:p14="http://schemas.microsoft.com/office/powerpoint/2010/main" val="3612789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9560" y="644944"/>
            <a:ext cx="8991600" cy="2448776"/>
          </a:xfrm>
          <a:prstGeom prst="rect">
            <a:avLst/>
          </a:prstGeom>
        </p:spPr>
      </p:pic>
      <p:pic>
        <p:nvPicPr>
          <p:cNvPr id="6" name="Picture 5"/>
          <p:cNvPicPr>
            <a:picLocks noChangeAspect="1"/>
          </p:cNvPicPr>
          <p:nvPr/>
        </p:nvPicPr>
        <p:blipFill>
          <a:blip r:embed="rId4"/>
          <a:stretch>
            <a:fillRect/>
          </a:stretch>
        </p:blipFill>
        <p:spPr>
          <a:xfrm>
            <a:off x="289560" y="3132902"/>
            <a:ext cx="9101701" cy="2362200"/>
          </a:xfrm>
          <a:prstGeom prst="rect">
            <a:avLst/>
          </a:prstGeom>
        </p:spPr>
      </p:pic>
      <p:sp>
        <p:nvSpPr>
          <p:cNvPr id="7" name="TextBox 6"/>
          <p:cNvSpPr txBox="1"/>
          <p:nvPr/>
        </p:nvSpPr>
        <p:spPr>
          <a:xfrm>
            <a:off x="9479280" y="699781"/>
            <a:ext cx="2377440" cy="1384995"/>
          </a:xfrm>
          <a:prstGeom prst="rect">
            <a:avLst/>
          </a:prstGeom>
          <a:noFill/>
        </p:spPr>
        <p:txBody>
          <a:bodyPr wrap="square" rtlCol="0">
            <a:spAutoFit/>
          </a:bodyPr>
          <a:lstStyle/>
          <a:p>
            <a:r>
              <a:rPr lang="en-GB" sz="1400" dirty="0" smtClean="0"/>
              <a:t>60% fall in A&amp;E attendances during 1</a:t>
            </a:r>
            <a:r>
              <a:rPr lang="en-GB" sz="1400" baseline="30000" dirty="0" smtClean="0"/>
              <a:t>st</a:t>
            </a:r>
            <a:r>
              <a:rPr lang="en-GB" sz="1400" dirty="0" smtClean="0"/>
              <a:t> lockdown; 52% at early part of 2</a:t>
            </a:r>
            <a:r>
              <a:rPr lang="en-GB" sz="1400" baseline="30000" dirty="0" smtClean="0"/>
              <a:t>nd</a:t>
            </a:r>
            <a:r>
              <a:rPr lang="en-GB" sz="1400" dirty="0" smtClean="0"/>
              <a:t> lockdown.  Currently 25% lower than normal (Scotland average 10% lower)</a:t>
            </a:r>
            <a:endParaRPr lang="en-GB" sz="1400" dirty="0"/>
          </a:p>
        </p:txBody>
      </p:sp>
      <p:sp>
        <p:nvSpPr>
          <p:cNvPr id="8" name="TextBox 7"/>
          <p:cNvSpPr txBox="1"/>
          <p:nvPr/>
        </p:nvSpPr>
        <p:spPr>
          <a:xfrm>
            <a:off x="9479280" y="3649422"/>
            <a:ext cx="2377440" cy="738664"/>
          </a:xfrm>
          <a:prstGeom prst="rect">
            <a:avLst/>
          </a:prstGeom>
          <a:noFill/>
        </p:spPr>
        <p:txBody>
          <a:bodyPr wrap="square" rtlCol="0">
            <a:spAutoFit/>
          </a:bodyPr>
          <a:lstStyle/>
          <a:p>
            <a:r>
              <a:rPr lang="en-GB" sz="1400" dirty="0" smtClean="0"/>
              <a:t>Between 30-46% lower during lockdown periods, now returning to average levels</a:t>
            </a:r>
            <a:endParaRPr lang="en-GB" sz="1400" dirty="0"/>
          </a:p>
        </p:txBody>
      </p:sp>
      <p:sp>
        <p:nvSpPr>
          <p:cNvPr id="2" name="Rounded Rectangle 1"/>
          <p:cNvSpPr/>
          <p:nvPr/>
        </p:nvSpPr>
        <p:spPr>
          <a:xfrm>
            <a:off x="0" y="5963607"/>
            <a:ext cx="12192000" cy="894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Grampian’s return to ‘expected levels’ of A&amp;E attendances remains lower than Scotland.</a:t>
            </a:r>
          </a:p>
          <a:p>
            <a:pPr algn="ctr"/>
            <a:r>
              <a:rPr lang="en-GB" dirty="0" smtClean="0"/>
              <a:t>More variable pattern of out of hours cases throughout the pandemic across Scotland compared to Grampian</a:t>
            </a:r>
            <a:endParaRPr lang="en-GB" dirty="0"/>
          </a:p>
        </p:txBody>
      </p:sp>
      <p:sp>
        <p:nvSpPr>
          <p:cNvPr id="10"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Mental Health: A&amp;E attendances and out of hours cases</a:t>
            </a:r>
            <a:endParaRPr lang="en-GB" b="1" dirty="0">
              <a:solidFill>
                <a:schemeClr val="bg1"/>
              </a:solidFill>
            </a:endParaRPr>
          </a:p>
        </p:txBody>
      </p:sp>
    </p:spTree>
    <p:extLst>
      <p:ext uri="{BB962C8B-B14F-4D97-AF65-F5344CB8AC3E}">
        <p14:creationId xmlns:p14="http://schemas.microsoft.com/office/powerpoint/2010/main" val="1126163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9866" y="774274"/>
            <a:ext cx="9406002" cy="2553416"/>
          </a:xfrm>
          <a:prstGeom prst="rect">
            <a:avLst/>
          </a:prstGeom>
        </p:spPr>
      </p:pic>
      <p:pic>
        <p:nvPicPr>
          <p:cNvPr id="3" name="Picture 2"/>
          <p:cNvPicPr>
            <a:picLocks noChangeAspect="1"/>
          </p:cNvPicPr>
          <p:nvPr/>
        </p:nvPicPr>
        <p:blipFill>
          <a:blip r:embed="rId4"/>
          <a:stretch>
            <a:fillRect/>
          </a:stretch>
        </p:blipFill>
        <p:spPr>
          <a:xfrm>
            <a:off x="194110" y="3311561"/>
            <a:ext cx="5975684" cy="2788223"/>
          </a:xfrm>
          <a:prstGeom prst="rect">
            <a:avLst/>
          </a:prstGeom>
        </p:spPr>
      </p:pic>
      <p:sp>
        <p:nvSpPr>
          <p:cNvPr id="4" name="TextBox 3"/>
          <p:cNvSpPr txBox="1"/>
          <p:nvPr/>
        </p:nvSpPr>
        <p:spPr>
          <a:xfrm>
            <a:off x="6459149" y="3467678"/>
            <a:ext cx="5329548" cy="954107"/>
          </a:xfrm>
          <a:prstGeom prst="rect">
            <a:avLst/>
          </a:prstGeom>
          <a:noFill/>
        </p:spPr>
        <p:txBody>
          <a:bodyPr wrap="square" rtlCol="0">
            <a:spAutoFit/>
          </a:bodyPr>
          <a:lstStyle/>
          <a:p>
            <a:r>
              <a:rPr lang="en-GB" sz="1400" dirty="0" smtClean="0"/>
              <a:t>Following a c40% fall in new treatments for anxiety, depression and insomnia during the first lockdown, treatments for depression have been above average since July.  Treatments for anxiety and insomnia all remain below average (except for January 21).</a:t>
            </a:r>
            <a:endParaRPr lang="en-GB" sz="1400" dirty="0"/>
          </a:p>
        </p:txBody>
      </p:sp>
      <p:sp>
        <p:nvSpPr>
          <p:cNvPr id="6" name="TextBox 5"/>
          <p:cNvSpPr txBox="1"/>
          <p:nvPr/>
        </p:nvSpPr>
        <p:spPr>
          <a:xfrm>
            <a:off x="9573322" y="1094646"/>
            <a:ext cx="2442117" cy="1446550"/>
          </a:xfrm>
          <a:prstGeom prst="rect">
            <a:avLst/>
          </a:prstGeom>
          <a:noFill/>
        </p:spPr>
        <p:txBody>
          <a:bodyPr wrap="square" rtlCol="0">
            <a:spAutoFit/>
          </a:bodyPr>
          <a:lstStyle/>
          <a:p>
            <a:r>
              <a:rPr lang="en-GB" sz="1400" dirty="0"/>
              <a:t>No. of patients starting new treatments now at similar levels to average, following significant drops </a:t>
            </a:r>
            <a:r>
              <a:rPr lang="en-GB" sz="1400" dirty="0" smtClean="0"/>
              <a:t>at </a:t>
            </a:r>
            <a:r>
              <a:rPr lang="en-GB" sz="1400" dirty="0"/>
              <a:t>each period of lockdown</a:t>
            </a:r>
          </a:p>
          <a:p>
            <a:endParaRPr lang="en-GB" dirty="0"/>
          </a:p>
        </p:txBody>
      </p:sp>
      <p:sp>
        <p:nvSpPr>
          <p:cNvPr id="7" name="Rounded Rectangle 6"/>
          <p:cNvSpPr/>
          <p:nvPr/>
        </p:nvSpPr>
        <p:spPr>
          <a:xfrm>
            <a:off x="50180" y="6389649"/>
            <a:ext cx="12099074" cy="468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Grampian prescribing patterns are similar at national level.  </a:t>
            </a:r>
            <a:endParaRPr lang="en-GB" dirty="0"/>
          </a:p>
        </p:txBody>
      </p:sp>
      <p:sp>
        <p:nvSpPr>
          <p:cNvPr id="8"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Mental Health: prescribing and new treatment courses</a:t>
            </a:r>
            <a:endParaRPr lang="en-GB" b="1" dirty="0">
              <a:solidFill>
                <a:schemeClr val="bg1"/>
              </a:solidFill>
            </a:endParaRPr>
          </a:p>
        </p:txBody>
      </p:sp>
    </p:spTree>
    <p:extLst>
      <p:ext uri="{BB962C8B-B14F-4D97-AF65-F5344CB8AC3E}">
        <p14:creationId xmlns:p14="http://schemas.microsoft.com/office/powerpoint/2010/main" val="185234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8016" y="142875"/>
            <a:ext cx="11189971" cy="5086350"/>
          </a:xfrm>
          <a:prstGeom prst="rect">
            <a:avLst/>
          </a:prstGeom>
        </p:spPr>
      </p:pic>
      <p:sp>
        <p:nvSpPr>
          <p:cNvPr id="8" name="Title 1"/>
          <p:cNvSpPr txBox="1">
            <a:spLocks/>
          </p:cNvSpPr>
          <p:nvPr/>
        </p:nvSpPr>
        <p:spPr>
          <a:xfrm>
            <a:off x="1029952" y="4355279"/>
            <a:ext cx="10038098" cy="673921"/>
          </a:xfrm>
          <a:prstGeom prst="rect">
            <a:avLst/>
          </a:prstGeom>
          <a:solidFill>
            <a:schemeClr val="bg1"/>
          </a:solidFill>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i="1" dirty="0" smtClean="0"/>
              <a:t>We Care, Because You Care </a:t>
            </a:r>
            <a:endParaRPr lang="en-GB" b="1" i="1" dirty="0"/>
          </a:p>
        </p:txBody>
      </p:sp>
      <p:pic>
        <p:nvPicPr>
          <p:cNvPr id="2" name="Picture 1"/>
          <p:cNvPicPr>
            <a:picLocks noChangeAspect="1"/>
          </p:cNvPicPr>
          <p:nvPr/>
        </p:nvPicPr>
        <p:blipFill>
          <a:blip r:embed="rId3"/>
          <a:stretch>
            <a:fillRect/>
          </a:stretch>
        </p:blipFill>
        <p:spPr>
          <a:xfrm>
            <a:off x="322069" y="495463"/>
            <a:ext cx="2383828" cy="1247612"/>
          </a:xfrm>
          <a:prstGeom prst="rect">
            <a:avLst/>
          </a:prstGeom>
        </p:spPr>
      </p:pic>
    </p:spTree>
    <p:extLst>
      <p:ext uri="{BB962C8B-B14F-4D97-AF65-F5344CB8AC3E}">
        <p14:creationId xmlns:p14="http://schemas.microsoft.com/office/powerpoint/2010/main" val="3388278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86BC8F-27B9-4F2C-945A-78EFA4B6E54B}"/>
</file>

<file path=customXml/itemProps2.xml><?xml version="1.0" encoding="utf-8"?>
<ds:datastoreItem xmlns:ds="http://schemas.openxmlformats.org/officeDocument/2006/customXml" ds:itemID="{8641E457-87DD-4B58-84FE-71CDDC6A8CEA}"/>
</file>

<file path=customXml/itemProps3.xml><?xml version="1.0" encoding="utf-8"?>
<ds:datastoreItem xmlns:ds="http://schemas.openxmlformats.org/officeDocument/2006/customXml" ds:itemID="{77549C5E-06B2-414C-A434-C8A04C3EFB67}"/>
</file>

<file path=customXml/itemProps4.xml><?xml version="1.0" encoding="utf-8"?>
<ds:datastoreItem xmlns:ds="http://schemas.openxmlformats.org/officeDocument/2006/customXml" ds:itemID="{82DC26FD-1952-47F1-B507-E92D36A9133F}"/>
</file>

<file path=docProps/app.xml><?xml version="1.0" encoding="utf-8"?>
<Properties xmlns="http://schemas.openxmlformats.org/officeDocument/2006/extended-properties" xmlns:vt="http://schemas.openxmlformats.org/officeDocument/2006/docPropsVTypes">
  <TotalTime>4960</TotalTime>
  <Words>899</Words>
  <Application>Microsoft Office PowerPoint</Application>
  <PresentationFormat>Widescreen</PresentationFormat>
  <Paragraphs>116</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Performance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Grampian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07.00 Performance Report Presentation</dc:title>
  <dc:creator>Graham Osler</dc:creator>
  <cp:lastModifiedBy>Alan Gray</cp:lastModifiedBy>
  <cp:revision>118</cp:revision>
  <dcterms:created xsi:type="dcterms:W3CDTF">2020-07-28T10:05:52Z</dcterms:created>
  <dcterms:modified xsi:type="dcterms:W3CDTF">2021-05-28T09:46:07Z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