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4.xml" ContentType="application/vnd.openxmlformats-officedocument.customXml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5" r:id="rId2"/>
  </p:sldMasterIdLst>
  <p:notesMasterIdLst>
    <p:notesMasterId r:id="rId44"/>
  </p:notesMasterIdLst>
  <p:sldIdLst>
    <p:sldId id="264" r:id="rId3"/>
    <p:sldId id="615" r:id="rId4"/>
    <p:sldId id="616" r:id="rId5"/>
    <p:sldId id="343" r:id="rId6"/>
    <p:sldId id="341" r:id="rId7"/>
    <p:sldId id="613" r:id="rId8"/>
    <p:sldId id="614" r:id="rId9"/>
    <p:sldId id="340" r:id="rId10"/>
    <p:sldId id="289" r:id="rId11"/>
    <p:sldId id="290" r:id="rId12"/>
    <p:sldId id="481" r:id="rId13"/>
    <p:sldId id="574" r:id="rId14"/>
    <p:sldId id="386" r:id="rId15"/>
    <p:sldId id="605" r:id="rId16"/>
    <p:sldId id="606" r:id="rId17"/>
    <p:sldId id="607" r:id="rId18"/>
    <p:sldId id="608" r:id="rId19"/>
    <p:sldId id="609" r:id="rId20"/>
    <p:sldId id="610" r:id="rId21"/>
    <p:sldId id="611" r:id="rId22"/>
    <p:sldId id="351" r:id="rId23"/>
    <p:sldId id="597" r:id="rId24"/>
    <p:sldId id="598" r:id="rId25"/>
    <p:sldId id="599" r:id="rId26"/>
    <p:sldId id="600" r:id="rId27"/>
    <p:sldId id="601" r:id="rId28"/>
    <p:sldId id="603" r:id="rId29"/>
    <p:sldId id="602" r:id="rId30"/>
    <p:sldId id="604" r:id="rId31"/>
    <p:sldId id="385" r:id="rId32"/>
    <p:sldId id="387" r:id="rId33"/>
    <p:sldId id="347" r:id="rId34"/>
    <p:sldId id="425" r:id="rId35"/>
    <p:sldId id="348" r:id="rId36"/>
    <p:sldId id="531" r:id="rId37"/>
    <p:sldId id="532" r:id="rId38"/>
    <p:sldId id="533" r:id="rId39"/>
    <p:sldId id="354" r:id="rId40"/>
    <p:sldId id="355" r:id="rId41"/>
    <p:sldId id="377" r:id="rId42"/>
    <p:sldId id="3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6600FF"/>
    <a:srgbClr val="CCECFF"/>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94899" autoAdjust="0"/>
  </p:normalViewPr>
  <p:slideViewPr>
    <p:cSldViewPr snapToGrid="0">
      <p:cViewPr varScale="1">
        <p:scale>
          <a:sx n="53" d="100"/>
          <a:sy n="53" d="100"/>
        </p:scale>
        <p:origin x="1128"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E962-3C92-4ACB-AFDF-5E711A3833F4}" type="datetimeFigureOut">
              <a:rPr lang="en-GB" smtClean="0"/>
              <a:t>27/05/2022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43026-5799-43FE-B5A4-8EDC1FAB1B56}" type="slidenum">
              <a:rPr lang="en-GB" smtClean="0"/>
              <a:t>‹#›</a:t>
            </a:fld>
            <a:endParaRPr lang="en-GB"/>
          </a:p>
        </p:txBody>
      </p:sp>
    </p:spTree>
    <p:extLst>
      <p:ext uri="{BB962C8B-B14F-4D97-AF65-F5344CB8AC3E}">
        <p14:creationId xmlns:p14="http://schemas.microsoft.com/office/powerpoint/2010/main" val="5095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a:t>
            </a:fld>
            <a:endParaRPr lang="en-GB"/>
          </a:p>
        </p:txBody>
      </p:sp>
    </p:spTree>
    <p:extLst>
      <p:ext uri="{BB962C8B-B14F-4D97-AF65-F5344CB8AC3E}">
        <p14:creationId xmlns:p14="http://schemas.microsoft.com/office/powerpoint/2010/main" val="92730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5</a:t>
            </a:fld>
            <a:endParaRPr lang="en-GB"/>
          </a:p>
        </p:txBody>
      </p:sp>
    </p:spTree>
    <p:extLst>
      <p:ext uri="{BB962C8B-B14F-4D97-AF65-F5344CB8AC3E}">
        <p14:creationId xmlns:p14="http://schemas.microsoft.com/office/powerpoint/2010/main" val="292053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13</a:t>
            </a:fld>
            <a:endParaRPr lang="en-GB"/>
          </a:p>
        </p:txBody>
      </p:sp>
    </p:spTree>
    <p:extLst>
      <p:ext uri="{BB962C8B-B14F-4D97-AF65-F5344CB8AC3E}">
        <p14:creationId xmlns:p14="http://schemas.microsoft.com/office/powerpoint/2010/main" val="145240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22</a:t>
            </a:fld>
            <a:endParaRPr lang="en-GB"/>
          </a:p>
        </p:txBody>
      </p:sp>
    </p:spTree>
    <p:extLst>
      <p:ext uri="{BB962C8B-B14F-4D97-AF65-F5344CB8AC3E}">
        <p14:creationId xmlns:p14="http://schemas.microsoft.com/office/powerpoint/2010/main" val="420461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30</a:t>
            </a:fld>
            <a:endParaRPr lang="en-GB"/>
          </a:p>
        </p:txBody>
      </p:sp>
    </p:spTree>
    <p:extLst>
      <p:ext uri="{BB962C8B-B14F-4D97-AF65-F5344CB8AC3E}">
        <p14:creationId xmlns:p14="http://schemas.microsoft.com/office/powerpoint/2010/main" val="84594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33</a:t>
            </a:fld>
            <a:endParaRPr lang="en-GB"/>
          </a:p>
        </p:txBody>
      </p:sp>
    </p:spTree>
    <p:extLst>
      <p:ext uri="{BB962C8B-B14F-4D97-AF65-F5344CB8AC3E}">
        <p14:creationId xmlns:p14="http://schemas.microsoft.com/office/powerpoint/2010/main" val="16699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39</a:t>
            </a:fld>
            <a:endParaRPr lang="en-GB"/>
          </a:p>
        </p:txBody>
      </p:sp>
    </p:spTree>
    <p:extLst>
      <p:ext uri="{BB962C8B-B14F-4D97-AF65-F5344CB8AC3E}">
        <p14:creationId xmlns:p14="http://schemas.microsoft.com/office/powerpoint/2010/main" val="246048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40</a:t>
            </a:fld>
            <a:endParaRPr lang="en-GB"/>
          </a:p>
        </p:txBody>
      </p:sp>
    </p:spTree>
    <p:extLst>
      <p:ext uri="{BB962C8B-B14F-4D97-AF65-F5344CB8AC3E}">
        <p14:creationId xmlns:p14="http://schemas.microsoft.com/office/powerpoint/2010/main" val="225264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41</a:t>
            </a:fld>
            <a:endParaRPr lang="en-GB"/>
          </a:p>
        </p:txBody>
      </p:sp>
    </p:spTree>
    <p:extLst>
      <p:ext uri="{BB962C8B-B14F-4D97-AF65-F5344CB8AC3E}">
        <p14:creationId xmlns:p14="http://schemas.microsoft.com/office/powerpoint/2010/main" val="117418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74338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8F2C83-9866-492F-BCEA-0E25F820A427}" type="datetime1">
              <a:rPr lang="en-GB" smtClean="0">
                <a:solidFill>
                  <a:prstClr val="black">
                    <a:tint val="75000"/>
                  </a:prstClr>
                </a:solidFill>
              </a:rPr>
              <a:pPr/>
              <a:t>27/05/2022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5" name="Slide Number Placeholder 4"/>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736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A3628-538E-454E-9AE7-9C3FFFF922A0}" type="datetime1">
              <a:rPr lang="en-GB" smtClean="0">
                <a:solidFill>
                  <a:prstClr val="black">
                    <a:tint val="75000"/>
                  </a:prstClr>
                </a:solidFill>
              </a:rPr>
              <a:pPr/>
              <a:t>27/05/2022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4" name="Slide Number Placeholder 3"/>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2616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317D2C-93FC-4BAA-A447-AAB6CB0D261D}" type="datetime1">
              <a:rPr lang="en-GB" smtClean="0">
                <a:solidFill>
                  <a:prstClr val="black">
                    <a:tint val="75000"/>
                  </a:prstClr>
                </a:solidFill>
              </a:rPr>
              <a:pPr/>
              <a:t>27/05/2022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Slide Number Placeholder 6"/>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0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5D7CB-2455-4B83-B57A-377B08B3FD59}" type="datetime1">
              <a:rPr lang="en-GB" smtClean="0">
                <a:solidFill>
                  <a:prstClr val="black">
                    <a:tint val="75000"/>
                  </a:prstClr>
                </a:solidFill>
              </a:rPr>
              <a:pPr/>
              <a:t>27/05/2022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Slide Number Placeholder 6"/>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232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DBD9AD-4067-461E-A00A-CFA9D80A1ECF}" type="datetime1">
              <a:rPr lang="en-GB" smtClean="0">
                <a:solidFill>
                  <a:prstClr val="black">
                    <a:tint val="75000"/>
                  </a:prstClr>
                </a:solidFill>
              </a:rPr>
              <a:pPr/>
              <a:t>27/05/2022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51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A6D7C4-FF6D-4056-8E55-708E92778713}" type="datetime1">
              <a:rPr lang="en-GB" smtClean="0">
                <a:solidFill>
                  <a:prstClr val="black">
                    <a:tint val="75000"/>
                  </a:prstClr>
                </a:solidFill>
              </a:rPr>
              <a:pPr/>
              <a:t>27/05/2022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348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752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96737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t>27/05/2022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10211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13B5FE-6264-4601-AFEA-045457B91AD7}" type="datetime1">
              <a:rPr lang="en-GB" smtClean="0">
                <a:solidFill>
                  <a:prstClr val="black">
                    <a:tint val="75000"/>
                  </a:prstClr>
                </a:solidFill>
              </a:rPr>
              <a:pPr/>
              <a:t>27/05/2022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818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83F73F-03FB-414F-95BC-9EAFA78DD34C}" type="datetime1">
              <a:rPr lang="en-GB" smtClean="0">
                <a:solidFill>
                  <a:prstClr val="black">
                    <a:tint val="75000"/>
                  </a:prstClr>
                </a:solidFill>
              </a:rPr>
              <a:pPr/>
              <a:t>27/05/2022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497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317549-E340-46CD-9524-551D5D67FB3B}" type="datetime1">
              <a:rPr lang="en-GB" smtClean="0">
                <a:solidFill>
                  <a:prstClr val="black">
                    <a:tint val="75000"/>
                  </a:prstClr>
                </a:solidFill>
              </a:rPr>
              <a:pPr/>
              <a:t>27/05/2022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781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A027D0-B9DA-4311-92DC-8344BA0A2A2E}" type="datetime1">
              <a:rPr lang="en-GB" smtClean="0">
                <a:solidFill>
                  <a:prstClr val="black">
                    <a:tint val="75000"/>
                  </a:prstClr>
                </a:solidFill>
              </a:rPr>
              <a:pPr/>
              <a:t>27/05/2022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Slide Number Placeholder 6"/>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076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DA503B-ABAE-4497-9C47-2222A980DBA3}" type="datetime1">
              <a:rPr lang="en-GB" smtClean="0">
                <a:solidFill>
                  <a:prstClr val="black">
                    <a:tint val="75000"/>
                  </a:prstClr>
                </a:solidFill>
              </a:rPr>
              <a:pPr/>
              <a:t>27/05/2022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9" name="Slide Number Placeholder 8"/>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9377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t>27/05/2022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t>‹#›</a:t>
            </a:fld>
            <a:endParaRPr lang="en-GB"/>
          </a:p>
        </p:txBody>
      </p:sp>
    </p:spTree>
    <p:extLst>
      <p:ext uri="{BB962C8B-B14F-4D97-AF65-F5344CB8AC3E}">
        <p14:creationId xmlns:p14="http://schemas.microsoft.com/office/powerpoint/2010/main" val="17173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2E0D6-82EB-4EE1-98BC-8F4D28F9E2F7}" type="datetime1">
              <a:rPr lang="en-GB" smtClean="0">
                <a:solidFill>
                  <a:prstClr val="black">
                    <a:tint val="75000"/>
                  </a:prstClr>
                </a:solidFill>
              </a:rPr>
              <a:pPr/>
              <a:t>27/05/2022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89289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hsg-illum-pri/#/views/ARIOccupancy/DrGraysOccupancy?:iid=4"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nhsg-illum-pri/#/views/OccupancyOverview/OccupancyOverview?:iid=2" TargetMode="External"/><Relationship Id="rId7" Type="http://schemas.openxmlformats.org/officeDocument/2006/relationships/image" Target="../media/image17.png"/><Relationship Id="rId2" Type="http://schemas.openxmlformats.org/officeDocument/2006/relationships/hyperlink" Target="http://nhsg-illum-pri/#/views/ARIOccupancy/DrGraysOccupancy?:iid=4"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nhsg-illum-pri/#/views/BedallocationstoSpecialtiesandBedNumbersinWardsonTrakCare/Bedallocationsbyhospital?:iid=2"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ons.gov.uk/peoplepopulationandcommunity/healthandsocialcare/conditionsanddiseases/articles/coronaviruscovid19latestinsights/infections#infect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nhsg-illum-pri/#/views/August2020Outbreakmaps/IndexCasesbyCreateDate?:iid=1"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nhsg-illum-pri/#/views/InfectionControl-WardClosuresforInfection/InfectionControl-WardClosures?:iid=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publichealthscotland.scot/publications/weekly-national-seasonal-respiratory-report/weekly-national-seasonal-respiratory-report-week-19"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nhsg-illum-pri/#/views/G-OPESMetricshistory/G-OPESMetricHistory?:iid=2"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nhsg-illum-pri/#/views/SAS-WeeklyOperationalStatistics/SAS-WeeklyOperationalStatistics?:iid=1" TargetMode="External"/><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hyperlink" Target="http://nhsg-illum-pri/#/views/USCWeeklyReport/Page1?:iid=5" TargetMode="External"/><Relationship Id="rId5" Type="http://schemas.openxmlformats.org/officeDocument/2006/relationships/hyperlink" Target="http://nhsg-illum-pri/#/views/AESitRepDashboard_15935348994610/AESitRep?:iid=2" TargetMode="Externa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hyperlink" Target="http://nhsg-illum-pri/#/views/USCWeeklyReport/Page1?:iid=5" TargetMode="External"/><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hyperlink" Target="http://nhsg-illum-pri/#/views/AESitRepDashboard_15935348994610/AESitRep?:iid=2" TargetMode="Externa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hyperlink" Target="http://nhsg-illum-pri/#/views/USCWeeklyReport/Page1?:iid=5" TargetMode="External"/><Relationship Id="rId4" Type="http://schemas.openxmlformats.org/officeDocument/2006/relationships/hyperlink" Target="http://nhsg-illum-pri/#/views/AESitRepDashboard_15935348994610/AESitRep?:iid=2"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hyperlink" Target="http://nhsg-illum-pri/#/views/WaitingTimesDashboard/WaitingListKPIs?:iid=2" TargetMode="Externa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nhsg-illum-pri/#/views/ElectiveCareOverview/ElectiveCareOverview?:iid=2" TargetMode="External"/><Relationship Id="rId7"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nhsg-illum-pri/#/views/ElectiveCareOverview/ElectiveCareOverview?:iid=2"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hyperlink" Target="http://nhsg-illum-pri/#/views/AllAgesPTCAMHsReports_0/Treatment-18WkTargetTrends?:iid=2" TargetMode="External"/><Relationship Id="rId4" Type="http://schemas.openxmlformats.org/officeDocument/2006/relationships/hyperlink" Target="http://nhsg-illum-pri/views/CAMHsMonthlyReports/CAMHs-TreatedSeen?:showAppBanner=false&amp;:display_count=n&amp;:showVizHome=n&amp;:origin=viz_share_li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nhsg-illum-pri/#/views/WardStaffing_16113346122110/NursingWorkforceSummary?:iid=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hsg-illum-pri/#/views/ARIOccupancy/ARIOccupancy?:iid=3"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1740" y="1185587"/>
            <a:ext cx="9144000" cy="2387600"/>
          </a:xfrm>
        </p:spPr>
        <p:txBody>
          <a:bodyPr>
            <a:normAutofit fontScale="90000"/>
          </a:bodyPr>
          <a:lstStyle/>
          <a:p>
            <a:r>
              <a:rPr lang="en-GB" b="1" dirty="0" smtClean="0">
                <a:solidFill>
                  <a:srgbClr val="6600CC"/>
                </a:solidFill>
              </a:rPr>
              <a:t>Operation Iris</a:t>
            </a:r>
            <a:br>
              <a:rPr lang="en-GB" b="1" dirty="0" smtClean="0">
                <a:solidFill>
                  <a:srgbClr val="6600CC"/>
                </a:solidFill>
              </a:rPr>
            </a:br>
            <a:r>
              <a:rPr lang="en-GB" b="1" dirty="0" smtClean="0">
                <a:solidFill>
                  <a:srgbClr val="6600CC"/>
                </a:solidFill>
              </a:rPr>
              <a:t>Progress against key objectives</a:t>
            </a:r>
            <a:endParaRPr lang="en-GB" b="1" dirty="0">
              <a:solidFill>
                <a:srgbClr val="6600CC"/>
              </a:solidFill>
            </a:endParaRPr>
          </a:p>
        </p:txBody>
      </p:sp>
      <p:sp>
        <p:nvSpPr>
          <p:cNvPr id="3" name="Subtitle 2"/>
          <p:cNvSpPr>
            <a:spLocks noGrp="1"/>
          </p:cNvSpPr>
          <p:nvPr>
            <p:ph type="subTitle" idx="1"/>
          </p:nvPr>
        </p:nvSpPr>
        <p:spPr>
          <a:xfrm>
            <a:off x="916899" y="5391584"/>
            <a:ext cx="9144000" cy="542742"/>
          </a:xfrm>
        </p:spPr>
        <p:txBody>
          <a:bodyPr/>
          <a:lstStyle/>
          <a:p>
            <a:r>
              <a:rPr lang="en-GB" dirty="0" smtClean="0"/>
              <a:t>Data as at 25 May 2022</a:t>
            </a:r>
            <a:endParaRPr lang="en-GB" dirty="0"/>
          </a:p>
        </p:txBody>
      </p:sp>
      <p:pic>
        <p:nvPicPr>
          <p:cNvPr id="5" name="Picture 4"/>
          <p:cNvPicPr>
            <a:picLocks noChangeAspect="1"/>
          </p:cNvPicPr>
          <p:nvPr/>
        </p:nvPicPr>
        <p:blipFill>
          <a:blip r:embed="rId3"/>
          <a:stretch>
            <a:fillRect/>
          </a:stretch>
        </p:blipFill>
        <p:spPr>
          <a:xfrm>
            <a:off x="497777" y="4211015"/>
            <a:ext cx="1901178" cy="236113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4346671"/>
              </p:ext>
            </p:extLst>
          </p:nvPr>
        </p:nvGraphicFramePr>
        <p:xfrm>
          <a:off x="8637488" y="5007252"/>
          <a:ext cx="3244126" cy="1463040"/>
        </p:xfrm>
        <a:graphic>
          <a:graphicData uri="http://schemas.openxmlformats.org/drawingml/2006/table">
            <a:tbl>
              <a:tblPr firstRow="1" bandRow="1">
                <a:tableStyleId>{5C22544A-7EE6-4342-B048-85BDC9FD1C3A}</a:tableStyleId>
              </a:tblPr>
              <a:tblGrid>
                <a:gridCol w="3244126">
                  <a:extLst>
                    <a:ext uri="{9D8B030D-6E8A-4147-A177-3AD203B41FA5}">
                      <a16:colId xmlns:a16="http://schemas.microsoft.com/office/drawing/2014/main" val="20000"/>
                    </a:ext>
                  </a:extLst>
                </a:gridCol>
              </a:tblGrid>
              <a:tr h="159191">
                <a:tc>
                  <a:txBody>
                    <a:bodyPr/>
                    <a:lstStyle/>
                    <a:p>
                      <a:pPr marL="0" algn="ctr" defTabSz="914400" rtl="0" eaLnBrk="1" latinLnBrk="0" hangingPunct="1"/>
                      <a:r>
                        <a:rPr lang="en-GB" sz="1000" b="1" i="1" kern="1200" dirty="0" smtClean="0">
                          <a:solidFill>
                            <a:schemeClr val="tx1"/>
                          </a:solidFill>
                          <a:latin typeface="+mn-lt"/>
                          <a:ea typeface="+mn-ea"/>
                          <a:cs typeface="+mn-cs"/>
                        </a:rPr>
                        <a:t>OBJECTIVES</a:t>
                      </a:r>
                      <a:endParaRPr lang="en-GB" sz="1000" b="1"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9191">
                <a:tc>
                  <a:txBody>
                    <a:bodyPr/>
                    <a:lstStyle/>
                    <a:p>
                      <a:pPr marL="0" algn="l" defTabSz="914400" rtl="0" eaLnBrk="1" latinLnBrk="0" hangingPunct="1"/>
                      <a:r>
                        <a:rPr lang="en-GB" sz="1000" b="0" i="1" kern="1200" dirty="0" smtClean="0">
                          <a:solidFill>
                            <a:schemeClr val="tx1"/>
                          </a:solidFill>
                          <a:latin typeface="+mn-lt"/>
                          <a:ea typeface="+mn-ea"/>
                          <a:cs typeface="+mn-cs"/>
                        </a:rPr>
                        <a:t>A. Keep</a:t>
                      </a:r>
                      <a:r>
                        <a:rPr lang="en-GB" sz="1000" b="0" i="1" kern="1200" baseline="0" dirty="0" smtClean="0">
                          <a:solidFill>
                            <a:schemeClr val="tx1"/>
                          </a:solidFill>
                          <a:latin typeface="+mn-lt"/>
                          <a:ea typeface="+mn-ea"/>
                          <a:cs typeface="+mn-cs"/>
                        </a:rPr>
                        <a:t> staff safe &amp; help them to maximise wellbeing</a:t>
                      </a:r>
                      <a:endParaRPr lang="en-GB" sz="1000" b="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9191">
                <a:tc>
                  <a:txBody>
                    <a:bodyPr/>
                    <a:lstStyle/>
                    <a:p>
                      <a:pPr marL="0" algn="l" defTabSz="914400" rtl="0" eaLnBrk="1" latinLnBrk="0" hangingPunct="1"/>
                      <a:r>
                        <a:rPr lang="en-GB" sz="1000" i="1" kern="1200" dirty="0" smtClean="0">
                          <a:solidFill>
                            <a:schemeClr val="tx1"/>
                          </a:solidFill>
                          <a:latin typeface="+mn-lt"/>
                          <a:ea typeface="+mn-ea"/>
                          <a:cs typeface="+mn-cs"/>
                        </a:rPr>
                        <a:t>B.</a:t>
                      </a:r>
                      <a:r>
                        <a:rPr lang="en-GB" sz="1000" i="1" kern="1200" baseline="0" dirty="0" smtClean="0">
                          <a:solidFill>
                            <a:schemeClr val="tx1"/>
                          </a:solidFill>
                          <a:latin typeface="+mn-lt"/>
                          <a:ea typeface="+mn-ea"/>
                          <a:cs typeface="+mn-cs"/>
                        </a:rPr>
                        <a:t> Responding to demand on the health &amp; care system</a:t>
                      </a:r>
                      <a:endParaRPr lang="en-GB" sz="10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9191">
                <a:tc>
                  <a:txBody>
                    <a:bodyPr/>
                    <a:lstStyle/>
                    <a:p>
                      <a:pPr marL="0" algn="l" defTabSz="914400" rtl="0" eaLnBrk="1" latinLnBrk="0" hangingPunct="1"/>
                      <a:r>
                        <a:rPr lang="en-GB" sz="1000" i="1" kern="1200" dirty="0" smtClean="0">
                          <a:solidFill>
                            <a:schemeClr val="tx1"/>
                          </a:solidFill>
                          <a:latin typeface="+mn-lt"/>
                          <a:ea typeface="+mn-ea"/>
                          <a:cs typeface="+mn-cs"/>
                        </a:rPr>
                        <a:t>C. Protecting</a:t>
                      </a:r>
                      <a:r>
                        <a:rPr lang="en-GB" sz="1000" i="1" kern="1200" baseline="0" dirty="0" smtClean="0">
                          <a:solidFill>
                            <a:schemeClr val="tx1"/>
                          </a:solidFill>
                          <a:latin typeface="+mn-lt"/>
                          <a:ea typeface="+mn-ea"/>
                          <a:cs typeface="+mn-cs"/>
                        </a:rPr>
                        <a:t> critical services &amp; reducing harm</a:t>
                      </a:r>
                      <a:endParaRPr lang="en-GB" sz="10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9191">
                <a:tc>
                  <a:txBody>
                    <a:bodyPr/>
                    <a:lstStyle/>
                    <a:p>
                      <a:pPr marL="0" algn="l" defTabSz="914400" rtl="0" eaLnBrk="1" latinLnBrk="0" hangingPunct="1"/>
                      <a:r>
                        <a:rPr lang="en-GB" sz="1000" i="1" kern="1200" dirty="0" smtClean="0">
                          <a:solidFill>
                            <a:schemeClr val="tx1"/>
                          </a:solidFill>
                          <a:latin typeface="+mn-lt"/>
                          <a:ea typeface="+mn-ea"/>
                          <a:cs typeface="+mn-cs"/>
                        </a:rPr>
                        <a:t>D. Reshaping our relationship with communities</a:t>
                      </a:r>
                      <a:endParaRPr lang="en-GB" sz="10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9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kern="1200" dirty="0" smtClean="0">
                          <a:solidFill>
                            <a:schemeClr val="tx1"/>
                          </a:solidFill>
                          <a:latin typeface="+mn-lt"/>
                          <a:ea typeface="+mn-ea"/>
                          <a:cs typeface="+mn-cs"/>
                        </a:rPr>
                        <a:t>E. Creating a sustainable future </a:t>
                      </a:r>
                      <a:endParaRPr lang="en-GB" sz="10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719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53252" y="2757686"/>
            <a:ext cx="5092887" cy="1569660"/>
          </a:xfrm>
          <a:prstGeom prst="rect">
            <a:avLst/>
          </a:prstGeom>
          <a:noFill/>
        </p:spPr>
        <p:txBody>
          <a:bodyPr wrap="square" rtlCol="0">
            <a:spAutoFit/>
          </a:bodyPr>
          <a:lstStyle/>
          <a:p>
            <a:r>
              <a:rPr lang="en-GB" sz="1600" dirty="0" smtClean="0">
                <a:solidFill>
                  <a:schemeClr val="accent5">
                    <a:lumMod val="50000"/>
                  </a:schemeClr>
                </a:solidFill>
              </a:rPr>
              <a:t>RACH</a:t>
            </a:r>
          </a:p>
          <a:p>
            <a:pPr marL="285750" indent="-285750">
              <a:buFont typeface="Arial" panose="020B0604020202020204" pitchFamily="34" charset="0"/>
              <a:buChar char="•"/>
            </a:pPr>
            <a:r>
              <a:rPr lang="en-GB" sz="1600" dirty="0" smtClean="0">
                <a:solidFill>
                  <a:srgbClr val="002060"/>
                </a:solidFill>
              </a:rPr>
              <a:t>there has been a general increasing occupancy trend since the start of 2022 </a:t>
            </a:r>
          </a:p>
          <a:p>
            <a:pPr marL="285750" indent="-285750">
              <a:buFont typeface="Arial" panose="020B0604020202020204" pitchFamily="34" charset="0"/>
              <a:buChar char="•"/>
            </a:pPr>
            <a:r>
              <a:rPr lang="en-GB" sz="1600" dirty="0" smtClean="0">
                <a:solidFill>
                  <a:srgbClr val="002060"/>
                </a:solidFill>
              </a:rPr>
              <a:t>occupancy has increased to its highest levels over the last two weeks</a:t>
            </a:r>
            <a:endParaRPr lang="en-GB" sz="1600" dirty="0">
              <a:solidFill>
                <a:srgbClr val="002060"/>
              </a:solidFill>
            </a:endParaRPr>
          </a:p>
          <a:p>
            <a:endParaRPr lang="en-GB" sz="1600" dirty="0">
              <a:solidFill>
                <a:schemeClr val="accent5">
                  <a:lumMod val="50000"/>
                </a:schemeClr>
              </a:solidFill>
            </a:endParaRPr>
          </a:p>
        </p:txBody>
      </p:sp>
      <p:sp>
        <p:nvSpPr>
          <p:cNvPr id="8" name="TextBox 7"/>
          <p:cNvSpPr txBox="1"/>
          <p:nvPr/>
        </p:nvSpPr>
        <p:spPr>
          <a:xfrm>
            <a:off x="0" y="51365"/>
            <a:ext cx="6381345" cy="369332"/>
          </a:xfrm>
          <a:prstGeom prst="rect">
            <a:avLst/>
          </a:prstGeom>
          <a:noFill/>
        </p:spPr>
        <p:txBody>
          <a:bodyPr wrap="square" rtlCol="0">
            <a:spAutoFit/>
          </a:bodyPr>
          <a:lstStyle/>
          <a:p>
            <a:r>
              <a:rPr lang="en-GB" dirty="0" smtClean="0">
                <a:solidFill>
                  <a:srgbClr val="002060"/>
                </a:solidFill>
              </a:rPr>
              <a:t>Dr Gray’s, RACH and Cornhill Occupancy</a:t>
            </a:r>
            <a:endParaRPr lang="en-GB" sz="1600" dirty="0">
              <a:solidFill>
                <a:srgbClr val="002060"/>
              </a:solidFill>
            </a:endParaRPr>
          </a:p>
        </p:txBody>
      </p:sp>
      <p:sp>
        <p:nvSpPr>
          <p:cNvPr id="9" name="TextBox 8"/>
          <p:cNvSpPr txBox="1"/>
          <p:nvPr/>
        </p:nvSpPr>
        <p:spPr>
          <a:xfrm>
            <a:off x="153252" y="710530"/>
            <a:ext cx="4813736" cy="584775"/>
          </a:xfrm>
          <a:prstGeom prst="rect">
            <a:avLst/>
          </a:prstGeom>
          <a:noFill/>
        </p:spPr>
        <p:txBody>
          <a:bodyPr wrap="square" rtlCol="0">
            <a:spAutoFit/>
          </a:bodyPr>
          <a:lstStyle/>
          <a:p>
            <a:r>
              <a:rPr lang="en-GB" sz="1600" dirty="0" smtClean="0">
                <a:solidFill>
                  <a:srgbClr val="002060"/>
                </a:solidFill>
              </a:rPr>
              <a:t>Dr </a:t>
            </a:r>
            <a:r>
              <a:rPr lang="en-GB" sz="1600" dirty="0" err="1" smtClean="0">
                <a:solidFill>
                  <a:srgbClr val="002060"/>
                </a:solidFill>
              </a:rPr>
              <a:t>Gray’s</a:t>
            </a:r>
            <a:r>
              <a:rPr lang="en-GB" sz="1600" dirty="0" smtClean="0">
                <a:solidFill>
                  <a:srgbClr val="002060"/>
                </a:solidFill>
              </a:rPr>
              <a:t> </a:t>
            </a:r>
          </a:p>
          <a:p>
            <a:pPr marL="285750" indent="-285750">
              <a:buFont typeface="Arial" panose="020B0604020202020204" pitchFamily="34" charset="0"/>
              <a:buChar char="•"/>
            </a:pPr>
            <a:r>
              <a:rPr lang="en-GB" sz="1600" dirty="0" smtClean="0">
                <a:solidFill>
                  <a:srgbClr val="002060"/>
                </a:solidFill>
              </a:rPr>
              <a:t>occupancy levels remain high</a:t>
            </a:r>
          </a:p>
        </p:txBody>
      </p:sp>
      <p:sp>
        <p:nvSpPr>
          <p:cNvPr id="14" name="TextBox 13"/>
          <p:cNvSpPr txBox="1"/>
          <p:nvPr/>
        </p:nvSpPr>
        <p:spPr>
          <a:xfrm>
            <a:off x="10118471" y="6528155"/>
            <a:ext cx="2019784" cy="276999"/>
          </a:xfrm>
          <a:prstGeom prst="rect">
            <a:avLst/>
          </a:prstGeom>
          <a:noFill/>
        </p:spPr>
        <p:txBody>
          <a:bodyPr wrap="none" rtlCol="0">
            <a:spAutoFit/>
          </a:bodyPr>
          <a:lstStyle/>
          <a:p>
            <a:r>
              <a:rPr lang="en-GB" sz="1200" dirty="0" smtClean="0"/>
              <a:t>Illuminate </a:t>
            </a:r>
            <a:r>
              <a:rPr lang="en-GB" sz="1200" dirty="0" smtClean="0">
                <a:hlinkClick r:id="rId2"/>
              </a:rPr>
              <a:t>Occupancy</a:t>
            </a:r>
            <a:r>
              <a:rPr lang="en-GB" sz="1200" dirty="0" smtClean="0"/>
              <a:t> reports</a:t>
            </a:r>
            <a:endParaRPr lang="en-GB" sz="1200" dirty="0"/>
          </a:p>
        </p:txBody>
      </p:sp>
      <p:pic>
        <p:nvPicPr>
          <p:cNvPr id="22" name="Picture 21"/>
          <p:cNvPicPr>
            <a:picLocks noChangeAspect="1"/>
          </p:cNvPicPr>
          <p:nvPr/>
        </p:nvPicPr>
        <p:blipFill>
          <a:blip r:embed="rId3"/>
          <a:stretch>
            <a:fillRect/>
          </a:stretch>
        </p:blipFill>
        <p:spPr>
          <a:xfrm>
            <a:off x="153252" y="6134209"/>
            <a:ext cx="5060940" cy="446792"/>
          </a:xfrm>
          <a:prstGeom prst="rect">
            <a:avLst/>
          </a:prstGeom>
        </p:spPr>
      </p:pic>
      <p:sp>
        <p:nvSpPr>
          <p:cNvPr id="23" name="TextBox 22"/>
          <p:cNvSpPr txBox="1"/>
          <p:nvPr/>
        </p:nvSpPr>
        <p:spPr>
          <a:xfrm>
            <a:off x="153252" y="4762708"/>
            <a:ext cx="4813736" cy="830997"/>
          </a:xfrm>
          <a:prstGeom prst="rect">
            <a:avLst/>
          </a:prstGeom>
          <a:noFill/>
        </p:spPr>
        <p:txBody>
          <a:bodyPr wrap="square" rtlCol="0">
            <a:spAutoFit/>
          </a:bodyPr>
          <a:lstStyle/>
          <a:p>
            <a:r>
              <a:rPr lang="en-GB" sz="1600" dirty="0" smtClean="0">
                <a:solidFill>
                  <a:srgbClr val="002060"/>
                </a:solidFill>
              </a:rPr>
              <a:t>Cornhill </a:t>
            </a:r>
          </a:p>
          <a:p>
            <a:pPr marL="285750" indent="-285750">
              <a:buFont typeface="Arial" panose="020B0604020202020204" pitchFamily="34" charset="0"/>
              <a:buChar char="•"/>
            </a:pPr>
            <a:r>
              <a:rPr lang="en-GB" sz="1600" dirty="0" smtClean="0">
                <a:solidFill>
                  <a:srgbClr val="002060"/>
                </a:solidFill>
              </a:rPr>
              <a:t>occupancy levels remain very high</a:t>
            </a:r>
          </a:p>
          <a:p>
            <a:endParaRPr lang="en-GB" sz="1600" dirty="0" smtClean="0">
              <a:solidFill>
                <a:srgbClr val="002060"/>
              </a:solidFill>
            </a:endParaRPr>
          </a:p>
        </p:txBody>
      </p:sp>
      <p:sp>
        <p:nvSpPr>
          <p:cNvPr id="13" name="TextBox 12"/>
          <p:cNvSpPr txBox="1"/>
          <p:nvPr/>
        </p:nvSpPr>
        <p:spPr>
          <a:xfrm>
            <a:off x="0" y="6581001"/>
            <a:ext cx="1871195" cy="276999"/>
          </a:xfrm>
          <a:prstGeom prst="rect">
            <a:avLst/>
          </a:prstGeom>
          <a:noFill/>
        </p:spPr>
        <p:txBody>
          <a:bodyPr wrap="square" rtlCol="0">
            <a:spAutoFit/>
          </a:bodyPr>
          <a:lstStyle/>
          <a:p>
            <a:r>
              <a:rPr lang="en-GB" sz="1200" dirty="0" smtClean="0">
                <a:solidFill>
                  <a:srgbClr val="002060"/>
                </a:solidFill>
              </a:rPr>
              <a:t>Trend at 24 May 16:44</a:t>
            </a:r>
            <a:endParaRPr lang="en-GB" sz="1200" dirty="0">
              <a:solidFill>
                <a:srgbClr val="002060"/>
              </a:solidFill>
            </a:endParaRPr>
          </a:p>
        </p:txBody>
      </p:sp>
      <p:pic>
        <p:nvPicPr>
          <p:cNvPr id="2" name="Picture 1"/>
          <p:cNvPicPr>
            <a:picLocks noChangeAspect="1"/>
          </p:cNvPicPr>
          <p:nvPr/>
        </p:nvPicPr>
        <p:blipFill>
          <a:blip r:embed="rId4"/>
          <a:stretch>
            <a:fillRect/>
          </a:stretch>
        </p:blipFill>
        <p:spPr>
          <a:xfrm>
            <a:off x="5095279" y="404584"/>
            <a:ext cx="6986875" cy="2057124"/>
          </a:xfrm>
          <a:prstGeom prst="rect">
            <a:avLst/>
          </a:prstGeom>
        </p:spPr>
      </p:pic>
      <p:pic>
        <p:nvPicPr>
          <p:cNvPr id="7" name="Picture 6"/>
          <p:cNvPicPr>
            <a:picLocks noChangeAspect="1"/>
          </p:cNvPicPr>
          <p:nvPr/>
        </p:nvPicPr>
        <p:blipFill>
          <a:blip r:embed="rId5"/>
          <a:stretch>
            <a:fillRect/>
          </a:stretch>
        </p:blipFill>
        <p:spPr>
          <a:xfrm>
            <a:off x="5049905" y="2507111"/>
            <a:ext cx="7142095" cy="2067252"/>
          </a:xfrm>
          <a:prstGeom prst="rect">
            <a:avLst/>
          </a:prstGeom>
        </p:spPr>
      </p:pic>
      <p:pic>
        <p:nvPicPr>
          <p:cNvPr id="10" name="Picture 9"/>
          <p:cNvPicPr>
            <a:picLocks noChangeAspect="1"/>
          </p:cNvPicPr>
          <p:nvPr/>
        </p:nvPicPr>
        <p:blipFill>
          <a:blip r:embed="rId6"/>
          <a:stretch>
            <a:fillRect/>
          </a:stretch>
        </p:blipFill>
        <p:spPr>
          <a:xfrm>
            <a:off x="5095279" y="4619766"/>
            <a:ext cx="7042976" cy="1978530"/>
          </a:xfrm>
          <a:prstGeom prst="rect">
            <a:avLst/>
          </a:prstGeom>
        </p:spPr>
      </p:pic>
    </p:spTree>
    <p:extLst>
      <p:ext uri="{BB962C8B-B14F-4D97-AF65-F5344CB8AC3E}">
        <p14:creationId xmlns:p14="http://schemas.microsoft.com/office/powerpoint/2010/main" val="426822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3315" y="3891318"/>
            <a:ext cx="5383418" cy="584775"/>
          </a:xfrm>
          <a:prstGeom prst="rect">
            <a:avLst/>
          </a:prstGeom>
          <a:noFill/>
        </p:spPr>
        <p:txBody>
          <a:bodyPr wrap="square" rtlCol="0">
            <a:spAutoFit/>
          </a:bodyPr>
          <a:lstStyle/>
          <a:p>
            <a:r>
              <a:rPr lang="en-GB" sz="1600" dirty="0" smtClean="0">
                <a:solidFill>
                  <a:schemeClr val="accent5">
                    <a:lumMod val="50000"/>
                  </a:schemeClr>
                </a:solidFill>
              </a:rPr>
              <a:t>Aberdeenshire</a:t>
            </a:r>
          </a:p>
          <a:p>
            <a:pPr marL="285750" indent="-285750">
              <a:buFont typeface="Arial" panose="020B0604020202020204" pitchFamily="34" charset="0"/>
              <a:buChar char="•"/>
            </a:pPr>
            <a:r>
              <a:rPr lang="en-GB" sz="1600" dirty="0">
                <a:solidFill>
                  <a:srgbClr val="002060"/>
                </a:solidFill>
              </a:rPr>
              <a:t>occupancy levels remain very </a:t>
            </a:r>
            <a:r>
              <a:rPr lang="en-GB" sz="1600" dirty="0" smtClean="0">
                <a:solidFill>
                  <a:srgbClr val="002060"/>
                </a:solidFill>
              </a:rPr>
              <a:t>high</a:t>
            </a:r>
            <a:endParaRPr lang="en-GB" sz="1600" dirty="0">
              <a:solidFill>
                <a:srgbClr val="002060"/>
              </a:solidFill>
            </a:endParaRPr>
          </a:p>
        </p:txBody>
      </p:sp>
      <p:sp>
        <p:nvSpPr>
          <p:cNvPr id="8" name="TextBox 7"/>
          <p:cNvSpPr txBox="1"/>
          <p:nvPr/>
        </p:nvSpPr>
        <p:spPr>
          <a:xfrm>
            <a:off x="0" y="51365"/>
            <a:ext cx="6381345" cy="369332"/>
          </a:xfrm>
          <a:prstGeom prst="rect">
            <a:avLst/>
          </a:prstGeom>
          <a:noFill/>
        </p:spPr>
        <p:txBody>
          <a:bodyPr wrap="square" rtlCol="0">
            <a:spAutoFit/>
          </a:bodyPr>
          <a:lstStyle/>
          <a:p>
            <a:r>
              <a:rPr lang="en-GB" dirty="0" smtClean="0">
                <a:solidFill>
                  <a:srgbClr val="002060"/>
                </a:solidFill>
              </a:rPr>
              <a:t>Community Hospital Occupancy</a:t>
            </a:r>
            <a:endParaRPr lang="en-GB" sz="1600" dirty="0">
              <a:solidFill>
                <a:srgbClr val="002060"/>
              </a:solidFill>
            </a:endParaRPr>
          </a:p>
        </p:txBody>
      </p:sp>
      <p:sp>
        <p:nvSpPr>
          <p:cNvPr id="9" name="TextBox 8"/>
          <p:cNvSpPr txBox="1"/>
          <p:nvPr/>
        </p:nvSpPr>
        <p:spPr>
          <a:xfrm>
            <a:off x="153252" y="778231"/>
            <a:ext cx="5383418" cy="584775"/>
          </a:xfrm>
          <a:prstGeom prst="rect">
            <a:avLst/>
          </a:prstGeom>
          <a:noFill/>
        </p:spPr>
        <p:txBody>
          <a:bodyPr wrap="square" rtlCol="0">
            <a:spAutoFit/>
          </a:bodyPr>
          <a:lstStyle/>
          <a:p>
            <a:r>
              <a:rPr lang="en-GB" sz="1600" dirty="0" smtClean="0">
                <a:solidFill>
                  <a:srgbClr val="002060"/>
                </a:solidFill>
              </a:rPr>
              <a:t>Rosewell House (NHSG only)</a:t>
            </a:r>
          </a:p>
          <a:p>
            <a:pPr marL="285750" indent="-285750">
              <a:buFont typeface="Arial" panose="020B0604020202020204" pitchFamily="34" charset="0"/>
              <a:buChar char="•"/>
            </a:pPr>
            <a:r>
              <a:rPr lang="en-GB" sz="1600" dirty="0" smtClean="0">
                <a:solidFill>
                  <a:srgbClr val="002060"/>
                </a:solidFill>
              </a:rPr>
              <a:t>occupancy levels remain very high, at or near 100%</a:t>
            </a:r>
          </a:p>
        </p:txBody>
      </p:sp>
      <p:sp>
        <p:nvSpPr>
          <p:cNvPr id="14" name="TextBox 13"/>
          <p:cNvSpPr txBox="1"/>
          <p:nvPr/>
        </p:nvSpPr>
        <p:spPr>
          <a:xfrm>
            <a:off x="7126941" y="6563978"/>
            <a:ext cx="4848540" cy="276999"/>
          </a:xfrm>
          <a:prstGeom prst="rect">
            <a:avLst/>
          </a:prstGeom>
          <a:noFill/>
        </p:spPr>
        <p:txBody>
          <a:bodyPr wrap="square" rtlCol="0">
            <a:spAutoFit/>
          </a:bodyPr>
          <a:lstStyle/>
          <a:p>
            <a:r>
              <a:rPr lang="en-GB" sz="1200" dirty="0" smtClean="0"/>
              <a:t>Illuminate </a:t>
            </a:r>
            <a:r>
              <a:rPr lang="en-GB" sz="1200" dirty="0" smtClean="0">
                <a:hlinkClick r:id="rId2"/>
              </a:rPr>
              <a:t>Occupancy</a:t>
            </a:r>
            <a:r>
              <a:rPr lang="en-GB" sz="1200" dirty="0" smtClean="0"/>
              <a:t>  and </a:t>
            </a:r>
            <a:r>
              <a:rPr lang="en-GB" sz="1200" dirty="0" smtClean="0">
                <a:hlinkClick r:id="rId3"/>
              </a:rPr>
              <a:t>overview</a:t>
            </a:r>
            <a:r>
              <a:rPr lang="en-GB" sz="1200" dirty="0" smtClean="0"/>
              <a:t> reports</a:t>
            </a:r>
            <a:endParaRPr lang="en-GB" sz="1200" dirty="0"/>
          </a:p>
        </p:txBody>
      </p:sp>
      <p:pic>
        <p:nvPicPr>
          <p:cNvPr id="22" name="Picture 21"/>
          <p:cNvPicPr>
            <a:picLocks noChangeAspect="1"/>
          </p:cNvPicPr>
          <p:nvPr/>
        </p:nvPicPr>
        <p:blipFill>
          <a:blip r:embed="rId4"/>
          <a:stretch>
            <a:fillRect/>
          </a:stretch>
        </p:blipFill>
        <p:spPr>
          <a:xfrm>
            <a:off x="153252" y="6340582"/>
            <a:ext cx="5060940" cy="446792"/>
          </a:xfrm>
          <a:prstGeom prst="rect">
            <a:avLst/>
          </a:prstGeom>
        </p:spPr>
      </p:pic>
      <p:sp>
        <p:nvSpPr>
          <p:cNvPr id="23" name="TextBox 22"/>
          <p:cNvSpPr txBox="1"/>
          <p:nvPr/>
        </p:nvSpPr>
        <p:spPr>
          <a:xfrm>
            <a:off x="5934635" y="3806676"/>
            <a:ext cx="6147137" cy="830997"/>
          </a:xfrm>
          <a:prstGeom prst="rect">
            <a:avLst/>
          </a:prstGeom>
          <a:noFill/>
        </p:spPr>
        <p:txBody>
          <a:bodyPr wrap="square" rtlCol="0">
            <a:spAutoFit/>
          </a:bodyPr>
          <a:lstStyle/>
          <a:p>
            <a:r>
              <a:rPr lang="en-GB" sz="1600" dirty="0" smtClean="0">
                <a:solidFill>
                  <a:srgbClr val="002060"/>
                </a:solidFill>
              </a:rPr>
              <a:t>Moray</a:t>
            </a:r>
          </a:p>
          <a:p>
            <a:pPr marL="285750" indent="-285750">
              <a:buFont typeface="Arial" panose="020B0604020202020204" pitchFamily="34" charset="0"/>
              <a:buChar char="•"/>
            </a:pPr>
            <a:r>
              <a:rPr lang="en-GB" sz="1600" dirty="0" smtClean="0">
                <a:solidFill>
                  <a:srgbClr val="002060"/>
                </a:solidFill>
              </a:rPr>
              <a:t>occupancy levels remain very high, at or near 100%</a:t>
            </a:r>
          </a:p>
          <a:p>
            <a:endParaRPr lang="en-GB" sz="1600" dirty="0" smtClean="0">
              <a:solidFill>
                <a:srgbClr val="002060"/>
              </a:solidFill>
            </a:endParaRPr>
          </a:p>
        </p:txBody>
      </p:sp>
      <p:sp>
        <p:nvSpPr>
          <p:cNvPr id="18" name="TextBox 17"/>
          <p:cNvSpPr txBox="1"/>
          <p:nvPr/>
        </p:nvSpPr>
        <p:spPr>
          <a:xfrm>
            <a:off x="6005807" y="778230"/>
            <a:ext cx="5383418" cy="584775"/>
          </a:xfrm>
          <a:prstGeom prst="rect">
            <a:avLst/>
          </a:prstGeom>
          <a:noFill/>
        </p:spPr>
        <p:txBody>
          <a:bodyPr wrap="square" rtlCol="0">
            <a:spAutoFit/>
          </a:bodyPr>
          <a:lstStyle/>
          <a:p>
            <a:r>
              <a:rPr lang="en-GB" sz="1600" dirty="0" smtClean="0">
                <a:solidFill>
                  <a:srgbClr val="002060"/>
                </a:solidFill>
              </a:rPr>
              <a:t>Woodend</a:t>
            </a:r>
          </a:p>
          <a:p>
            <a:pPr marL="285750" indent="-285750">
              <a:buFont typeface="Arial" panose="020B0604020202020204" pitchFamily="34" charset="0"/>
              <a:buChar char="•"/>
            </a:pPr>
            <a:r>
              <a:rPr lang="en-GB" sz="1600" dirty="0" smtClean="0">
                <a:solidFill>
                  <a:srgbClr val="002060"/>
                </a:solidFill>
              </a:rPr>
              <a:t>occupancy levels remain at or near 100%</a:t>
            </a:r>
          </a:p>
        </p:txBody>
      </p:sp>
      <p:sp>
        <p:nvSpPr>
          <p:cNvPr id="17" name="TextBox 16"/>
          <p:cNvSpPr txBox="1"/>
          <p:nvPr/>
        </p:nvSpPr>
        <p:spPr>
          <a:xfrm>
            <a:off x="10614213" y="6581001"/>
            <a:ext cx="1577788" cy="276999"/>
          </a:xfrm>
          <a:prstGeom prst="rect">
            <a:avLst/>
          </a:prstGeom>
          <a:noFill/>
        </p:spPr>
        <p:txBody>
          <a:bodyPr wrap="square" rtlCol="0">
            <a:spAutoFit/>
          </a:bodyPr>
          <a:lstStyle/>
          <a:p>
            <a:r>
              <a:rPr lang="en-GB" sz="1200" dirty="0" smtClean="0">
                <a:solidFill>
                  <a:srgbClr val="002060"/>
                </a:solidFill>
              </a:rPr>
              <a:t>Trend at 24 May 16:44</a:t>
            </a:r>
            <a:endParaRPr lang="en-GB" sz="1200" dirty="0">
              <a:solidFill>
                <a:srgbClr val="002060"/>
              </a:solidFill>
            </a:endParaRPr>
          </a:p>
        </p:txBody>
      </p:sp>
      <p:pic>
        <p:nvPicPr>
          <p:cNvPr id="2" name="Picture 1"/>
          <p:cNvPicPr>
            <a:picLocks noChangeAspect="1"/>
          </p:cNvPicPr>
          <p:nvPr/>
        </p:nvPicPr>
        <p:blipFill>
          <a:blip r:embed="rId5"/>
          <a:stretch>
            <a:fillRect/>
          </a:stretch>
        </p:blipFill>
        <p:spPr>
          <a:xfrm>
            <a:off x="63315" y="1307218"/>
            <a:ext cx="5847445" cy="1790545"/>
          </a:xfrm>
          <a:prstGeom prst="rect">
            <a:avLst/>
          </a:prstGeom>
        </p:spPr>
      </p:pic>
      <p:pic>
        <p:nvPicPr>
          <p:cNvPr id="3" name="Picture 2"/>
          <p:cNvPicPr>
            <a:picLocks noChangeAspect="1"/>
          </p:cNvPicPr>
          <p:nvPr/>
        </p:nvPicPr>
        <p:blipFill>
          <a:blip r:embed="rId6"/>
          <a:stretch>
            <a:fillRect/>
          </a:stretch>
        </p:blipFill>
        <p:spPr>
          <a:xfrm>
            <a:off x="5860188" y="4476093"/>
            <a:ext cx="6221584" cy="1890681"/>
          </a:xfrm>
          <a:prstGeom prst="rect">
            <a:avLst/>
          </a:prstGeom>
        </p:spPr>
      </p:pic>
      <p:pic>
        <p:nvPicPr>
          <p:cNvPr id="7" name="Picture 6"/>
          <p:cNvPicPr>
            <a:picLocks noChangeAspect="1"/>
          </p:cNvPicPr>
          <p:nvPr/>
        </p:nvPicPr>
        <p:blipFill>
          <a:blip r:embed="rId7"/>
          <a:stretch>
            <a:fillRect/>
          </a:stretch>
        </p:blipFill>
        <p:spPr>
          <a:xfrm>
            <a:off x="63315" y="4556865"/>
            <a:ext cx="5703003" cy="1685115"/>
          </a:xfrm>
          <a:prstGeom prst="rect">
            <a:avLst/>
          </a:prstGeom>
        </p:spPr>
      </p:pic>
      <p:pic>
        <p:nvPicPr>
          <p:cNvPr id="4" name="Picture 3"/>
          <p:cNvPicPr>
            <a:picLocks noChangeAspect="1"/>
          </p:cNvPicPr>
          <p:nvPr/>
        </p:nvPicPr>
        <p:blipFill>
          <a:blip r:embed="rId8"/>
          <a:stretch>
            <a:fillRect/>
          </a:stretch>
        </p:blipFill>
        <p:spPr>
          <a:xfrm>
            <a:off x="6111550" y="1430753"/>
            <a:ext cx="6018355" cy="2036150"/>
          </a:xfrm>
          <a:prstGeom prst="rect">
            <a:avLst/>
          </a:prstGeom>
        </p:spPr>
      </p:pic>
    </p:spTree>
    <p:extLst>
      <p:ext uri="{BB962C8B-B14F-4D97-AF65-F5344CB8AC3E}">
        <p14:creationId xmlns:p14="http://schemas.microsoft.com/office/powerpoint/2010/main" val="3453114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43092"/>
            <a:ext cx="8097795" cy="369332"/>
          </a:xfrm>
          <a:prstGeom prst="rect">
            <a:avLst/>
          </a:prstGeom>
          <a:noFill/>
        </p:spPr>
        <p:txBody>
          <a:bodyPr wrap="square" rtlCol="0">
            <a:spAutoFit/>
          </a:bodyPr>
          <a:lstStyle/>
          <a:p>
            <a:r>
              <a:rPr lang="en-GB" dirty="0" smtClean="0">
                <a:solidFill>
                  <a:srgbClr val="002060"/>
                </a:solidFill>
              </a:rPr>
              <a:t>Hospital Beds</a:t>
            </a:r>
            <a:endParaRPr lang="en-GB" dirty="0">
              <a:solidFill>
                <a:srgbClr val="002060"/>
              </a:solidFill>
            </a:endParaRPr>
          </a:p>
        </p:txBody>
      </p:sp>
      <p:sp>
        <p:nvSpPr>
          <p:cNvPr id="6" name="TextBox 5"/>
          <p:cNvSpPr txBox="1"/>
          <p:nvPr/>
        </p:nvSpPr>
        <p:spPr>
          <a:xfrm>
            <a:off x="0" y="6635837"/>
            <a:ext cx="10907486" cy="230832"/>
          </a:xfrm>
          <a:prstGeom prst="rect">
            <a:avLst/>
          </a:prstGeom>
          <a:noFill/>
        </p:spPr>
        <p:txBody>
          <a:bodyPr wrap="square" rtlCol="0">
            <a:spAutoFit/>
          </a:bodyPr>
          <a:lstStyle/>
          <a:p>
            <a:r>
              <a:rPr lang="en-GB" sz="900" dirty="0" smtClean="0"/>
              <a:t>Click here to go to the Illuminate dashboard - </a:t>
            </a:r>
            <a:r>
              <a:rPr lang="en-GB" sz="900" dirty="0">
                <a:hlinkClick r:id="rId2"/>
              </a:rPr>
              <a:t>Bed Allocations to Specialties and Bed Numbers in Wards on </a:t>
            </a:r>
            <a:r>
              <a:rPr lang="en-GB" sz="900" dirty="0" err="1">
                <a:hlinkClick r:id="rId2"/>
              </a:rPr>
              <a:t>TrakCare</a:t>
            </a:r>
            <a:r>
              <a:rPr lang="en-GB" sz="900" dirty="0">
                <a:hlinkClick r:id="rId2"/>
              </a:rPr>
              <a:t>: Bed allocations by hospital - Tableau Server</a:t>
            </a:r>
            <a:endParaRPr lang="en-GB" sz="900" dirty="0"/>
          </a:p>
        </p:txBody>
      </p:sp>
      <p:sp>
        <p:nvSpPr>
          <p:cNvPr id="7" name="TextBox 6"/>
          <p:cNvSpPr txBox="1"/>
          <p:nvPr/>
        </p:nvSpPr>
        <p:spPr>
          <a:xfrm>
            <a:off x="8097795" y="853257"/>
            <a:ext cx="3476999" cy="4524315"/>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rgbClr val="002060"/>
                </a:solidFill>
              </a:rPr>
              <a:t>The total number of beds in ward reflects the ward floor plans on PMS. </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The Closed beds include closures for all reasons including cleaning, infection, maintenance staffing and </a:t>
            </a:r>
            <a:r>
              <a:rPr lang="en-GB" sz="1200" dirty="0">
                <a:solidFill>
                  <a:srgbClr val="002060"/>
                </a:solidFill>
              </a:rPr>
              <a:t>C</a:t>
            </a:r>
            <a:r>
              <a:rPr lang="en-GB" sz="1200" dirty="0" smtClean="0">
                <a:solidFill>
                  <a:srgbClr val="002060"/>
                </a:solidFill>
              </a:rPr>
              <a:t>ovid social distancing</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The maximum beds available to use is the difference between total beds in the ward and closed never available beds</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a:solidFill>
                  <a:srgbClr val="002060"/>
                </a:solidFill>
              </a:rPr>
              <a:t> A total </a:t>
            </a:r>
            <a:r>
              <a:rPr lang="en-GB" sz="1200" dirty="0" smtClean="0">
                <a:solidFill>
                  <a:srgbClr val="002060"/>
                </a:solidFill>
              </a:rPr>
              <a:t>of 247 beds </a:t>
            </a:r>
            <a:r>
              <a:rPr lang="en-GB" sz="1200" dirty="0">
                <a:solidFill>
                  <a:srgbClr val="002060"/>
                </a:solidFill>
              </a:rPr>
              <a:t>are on </a:t>
            </a:r>
            <a:r>
              <a:rPr lang="en-GB" sz="1200" dirty="0" err="1">
                <a:solidFill>
                  <a:srgbClr val="002060"/>
                </a:solidFill>
              </a:rPr>
              <a:t>TrakCare</a:t>
            </a:r>
            <a:r>
              <a:rPr lang="en-GB" sz="1200" dirty="0">
                <a:solidFill>
                  <a:srgbClr val="002060"/>
                </a:solidFill>
              </a:rPr>
              <a:t> with a closure reason of “Never available for use</a:t>
            </a:r>
            <a:r>
              <a:rPr lang="en-GB" sz="1200" dirty="0" smtClean="0">
                <a:solidFill>
                  <a:srgbClr val="002060"/>
                </a:solidFill>
              </a:rPr>
              <a:t>”</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r>
              <a:rPr lang="en-GB" sz="1200" dirty="0" smtClean="0">
                <a:solidFill>
                  <a:srgbClr val="002060"/>
                </a:solidFill>
              </a:rPr>
              <a:t>The number of closed beds has increased by 19 since the previous week, primarily at Royal Cornhill Hospital</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b="1" dirty="0" smtClean="0">
                <a:solidFill>
                  <a:srgbClr val="002060"/>
                </a:solidFill>
              </a:rPr>
              <a:t>The maximum number of beds available to use across all Grampian hospitals is 1836</a:t>
            </a:r>
            <a:r>
              <a:rPr lang="en-GB" sz="1200" dirty="0" smtClean="0">
                <a:solidFill>
                  <a:srgbClr val="002060"/>
                </a:solidFill>
              </a:rPr>
              <a:t>, an increase of 1 from last week</a:t>
            </a:r>
            <a:endParaRPr lang="en-GB" sz="1200" dirty="0">
              <a:solidFill>
                <a:srgbClr val="002060"/>
              </a:solidFill>
            </a:endParaRPr>
          </a:p>
        </p:txBody>
      </p:sp>
      <p:sp>
        <p:nvSpPr>
          <p:cNvPr id="4" name="TextBox 3"/>
          <p:cNvSpPr txBox="1"/>
          <p:nvPr/>
        </p:nvSpPr>
        <p:spPr>
          <a:xfrm>
            <a:off x="0" y="323373"/>
            <a:ext cx="1483567" cy="261610"/>
          </a:xfrm>
          <a:prstGeom prst="rect">
            <a:avLst/>
          </a:prstGeom>
          <a:noFill/>
        </p:spPr>
        <p:txBody>
          <a:bodyPr wrap="square" rtlCol="0">
            <a:spAutoFit/>
          </a:bodyPr>
          <a:lstStyle/>
          <a:p>
            <a:r>
              <a:rPr lang="en-GB" sz="1100" dirty="0" smtClean="0">
                <a:solidFill>
                  <a:srgbClr val="002060"/>
                </a:solidFill>
              </a:rPr>
              <a:t>24 May 2022</a:t>
            </a:r>
            <a:endParaRPr lang="en-GB" sz="1100" dirty="0">
              <a:solidFill>
                <a:srgbClr val="002060"/>
              </a:solidFill>
            </a:endParaRPr>
          </a:p>
        </p:txBody>
      </p:sp>
      <p:pic>
        <p:nvPicPr>
          <p:cNvPr id="2" name="Picture 1"/>
          <p:cNvPicPr>
            <a:picLocks noChangeAspect="1"/>
          </p:cNvPicPr>
          <p:nvPr/>
        </p:nvPicPr>
        <p:blipFill>
          <a:blip r:embed="rId3"/>
          <a:stretch>
            <a:fillRect/>
          </a:stretch>
        </p:blipFill>
        <p:spPr>
          <a:xfrm>
            <a:off x="92130" y="644715"/>
            <a:ext cx="3951575" cy="5940000"/>
          </a:xfrm>
          <a:prstGeom prst="rect">
            <a:avLst/>
          </a:prstGeom>
        </p:spPr>
      </p:pic>
      <p:pic>
        <p:nvPicPr>
          <p:cNvPr id="9" name="Picture 8"/>
          <p:cNvPicPr>
            <a:picLocks noChangeAspect="1"/>
          </p:cNvPicPr>
          <p:nvPr/>
        </p:nvPicPr>
        <p:blipFill>
          <a:blip r:embed="rId4"/>
          <a:stretch>
            <a:fillRect/>
          </a:stretch>
        </p:blipFill>
        <p:spPr>
          <a:xfrm>
            <a:off x="3970994" y="704775"/>
            <a:ext cx="903419" cy="5868000"/>
          </a:xfrm>
          <a:prstGeom prst="rect">
            <a:avLst/>
          </a:prstGeom>
        </p:spPr>
      </p:pic>
      <p:sp>
        <p:nvSpPr>
          <p:cNvPr id="11" name="TextBox 10"/>
          <p:cNvSpPr txBox="1"/>
          <p:nvPr/>
        </p:nvSpPr>
        <p:spPr>
          <a:xfrm>
            <a:off x="8346141" y="6581001"/>
            <a:ext cx="3845860" cy="261610"/>
          </a:xfrm>
          <a:prstGeom prst="rect">
            <a:avLst/>
          </a:prstGeom>
          <a:noFill/>
        </p:spPr>
        <p:txBody>
          <a:bodyPr wrap="square" rtlCol="0">
            <a:spAutoFit/>
          </a:bodyPr>
          <a:lstStyle/>
          <a:p>
            <a:r>
              <a:rPr lang="en-GB" sz="1100" dirty="0" smtClean="0">
                <a:solidFill>
                  <a:srgbClr val="002060"/>
                </a:solidFill>
              </a:rPr>
              <a:t>Dr </a:t>
            </a:r>
            <a:r>
              <a:rPr lang="en-GB" sz="1100" dirty="0" err="1" smtClean="0">
                <a:solidFill>
                  <a:srgbClr val="002060"/>
                </a:solidFill>
              </a:rPr>
              <a:t>Gray’s</a:t>
            </a:r>
            <a:r>
              <a:rPr lang="en-GB" sz="1100" dirty="0" smtClean="0">
                <a:solidFill>
                  <a:srgbClr val="002060"/>
                </a:solidFill>
              </a:rPr>
              <a:t> and Moray bed numbers are currently under review</a:t>
            </a:r>
            <a:endParaRPr lang="en-GB" sz="1100" dirty="0">
              <a:solidFill>
                <a:srgbClr val="002060"/>
              </a:solidFill>
            </a:endParaRPr>
          </a:p>
        </p:txBody>
      </p:sp>
      <p:pic>
        <p:nvPicPr>
          <p:cNvPr id="8" name="Picture 7"/>
          <p:cNvPicPr>
            <a:picLocks noChangeAspect="1"/>
          </p:cNvPicPr>
          <p:nvPr/>
        </p:nvPicPr>
        <p:blipFill>
          <a:blip r:embed="rId5"/>
          <a:stretch>
            <a:fillRect/>
          </a:stretch>
        </p:blipFill>
        <p:spPr>
          <a:xfrm>
            <a:off x="4869339" y="778061"/>
            <a:ext cx="784614" cy="5796000"/>
          </a:xfrm>
          <a:prstGeom prst="rect">
            <a:avLst/>
          </a:prstGeom>
        </p:spPr>
      </p:pic>
      <p:pic>
        <p:nvPicPr>
          <p:cNvPr id="10" name="Picture 9"/>
          <p:cNvPicPr>
            <a:picLocks noChangeAspect="1"/>
          </p:cNvPicPr>
          <p:nvPr/>
        </p:nvPicPr>
        <p:blipFill>
          <a:blip r:embed="rId6"/>
          <a:stretch>
            <a:fillRect/>
          </a:stretch>
        </p:blipFill>
        <p:spPr>
          <a:xfrm>
            <a:off x="5653963" y="776495"/>
            <a:ext cx="818358" cy="5796000"/>
          </a:xfrm>
          <a:prstGeom prst="rect">
            <a:avLst/>
          </a:prstGeom>
        </p:spPr>
      </p:pic>
    </p:spTree>
    <p:extLst>
      <p:ext uri="{BB962C8B-B14F-4D97-AF65-F5344CB8AC3E}">
        <p14:creationId xmlns:p14="http://schemas.microsoft.com/office/powerpoint/2010/main" val="314076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203" y="604676"/>
            <a:ext cx="5730636" cy="3932976"/>
          </a:xfrm>
          <a:prstGeom prst="rect">
            <a:avLst/>
          </a:prstGeom>
        </p:spPr>
      </p:pic>
      <p:sp>
        <p:nvSpPr>
          <p:cNvPr id="5" name="TextBox 4"/>
          <p:cNvSpPr txBox="1"/>
          <p:nvPr/>
        </p:nvSpPr>
        <p:spPr>
          <a:xfrm>
            <a:off x="0" y="43092"/>
            <a:ext cx="12107008" cy="369332"/>
          </a:xfrm>
          <a:prstGeom prst="rect">
            <a:avLst/>
          </a:prstGeom>
          <a:noFill/>
        </p:spPr>
        <p:txBody>
          <a:bodyPr wrap="square" rtlCol="0">
            <a:spAutoFit/>
          </a:bodyPr>
          <a:lstStyle/>
          <a:p>
            <a:r>
              <a:rPr lang="en-GB" dirty="0">
                <a:solidFill>
                  <a:srgbClr val="002060"/>
                </a:solidFill>
              </a:rPr>
              <a:t>RealTime* Bed Management and Planned Discharge Dates	</a:t>
            </a:r>
            <a:r>
              <a:rPr lang="en-GB" sz="1200" dirty="0">
                <a:solidFill>
                  <a:srgbClr val="002060"/>
                </a:solidFill>
              </a:rPr>
              <a:t> </a:t>
            </a:r>
            <a:r>
              <a:rPr lang="en-GB" sz="1200" dirty="0" smtClean="0">
                <a:solidFill>
                  <a:srgbClr val="002060"/>
                </a:solidFill>
              </a:rPr>
              <a:t>	</a:t>
            </a:r>
            <a:r>
              <a:rPr lang="en-GB" sz="1200" dirty="0">
                <a:solidFill>
                  <a:srgbClr val="002060"/>
                </a:solidFill>
              </a:rPr>
              <a:t>	</a:t>
            </a:r>
            <a:endParaRPr lang="en-GB" sz="1600" dirty="0">
              <a:solidFill>
                <a:srgbClr val="002060"/>
              </a:solidFill>
            </a:endParaRPr>
          </a:p>
        </p:txBody>
      </p:sp>
      <p:sp>
        <p:nvSpPr>
          <p:cNvPr id="15" name="TextBox 14"/>
          <p:cNvSpPr txBox="1"/>
          <p:nvPr/>
        </p:nvSpPr>
        <p:spPr>
          <a:xfrm>
            <a:off x="-2" y="6639326"/>
            <a:ext cx="12192002" cy="230832"/>
          </a:xfrm>
          <a:prstGeom prst="rect">
            <a:avLst/>
          </a:prstGeom>
          <a:noFill/>
        </p:spPr>
        <p:txBody>
          <a:bodyPr wrap="square" rtlCol="0">
            <a:spAutoFit/>
          </a:bodyPr>
          <a:lstStyle/>
          <a:p>
            <a:r>
              <a:rPr lang="en-GB" sz="900" dirty="0">
                <a:solidFill>
                  <a:srgbClr val="002060"/>
                </a:solidFill>
              </a:rPr>
              <a:t>* RealTime defined as within 30 </a:t>
            </a:r>
            <a:r>
              <a:rPr lang="en-GB" sz="900" dirty="0" smtClean="0">
                <a:solidFill>
                  <a:srgbClr val="002060"/>
                </a:solidFill>
              </a:rPr>
              <a:t>minutes           						Trend figures may vary slightly from previous reports due to continuous refresh of data </a:t>
            </a:r>
            <a:endParaRPr lang="en-GB" sz="900" dirty="0">
              <a:solidFill>
                <a:srgbClr val="002060"/>
              </a:solidFill>
            </a:endParaRPr>
          </a:p>
        </p:txBody>
      </p:sp>
      <p:sp>
        <p:nvSpPr>
          <p:cNvPr id="16" name="TextBox 15"/>
          <p:cNvSpPr txBox="1"/>
          <p:nvPr/>
        </p:nvSpPr>
        <p:spPr>
          <a:xfrm>
            <a:off x="0" y="4555597"/>
            <a:ext cx="5542077" cy="353943"/>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rgbClr val="002060"/>
                </a:solidFill>
              </a:rPr>
              <a:t>RAG status indicates system updates within </a:t>
            </a:r>
            <a:r>
              <a:rPr lang="en-GB" sz="1200" dirty="0" smtClean="0">
                <a:solidFill>
                  <a:srgbClr val="002060"/>
                </a:solidFill>
              </a:rPr>
              <a:t>30 </a:t>
            </a:r>
            <a:r>
              <a:rPr lang="en-GB" sz="1200" dirty="0">
                <a:solidFill>
                  <a:srgbClr val="002060"/>
                </a:solidFill>
              </a:rPr>
              <a:t>minutes of </a:t>
            </a:r>
            <a:r>
              <a:rPr lang="en-GB" sz="1200" dirty="0" smtClean="0">
                <a:solidFill>
                  <a:srgbClr val="002060"/>
                </a:solidFill>
              </a:rPr>
              <a:t>discharge</a:t>
            </a:r>
            <a:endParaRPr lang="en-GB" sz="1200" dirty="0">
              <a:solidFill>
                <a:srgbClr val="002060"/>
              </a:solidFill>
            </a:endParaRPr>
          </a:p>
          <a:p>
            <a:pPr marL="285750" indent="-285750">
              <a:buFont typeface="Arial" panose="020B0604020202020204" pitchFamily="34" charset="0"/>
              <a:buChar char="•"/>
            </a:pPr>
            <a:endParaRPr lang="en-GB" sz="500" dirty="0">
              <a:solidFill>
                <a:srgbClr val="002060"/>
              </a:solidFill>
            </a:endParaRPr>
          </a:p>
        </p:txBody>
      </p:sp>
      <p:sp>
        <p:nvSpPr>
          <p:cNvPr id="18" name="TextBox 17"/>
          <p:cNvSpPr txBox="1"/>
          <p:nvPr/>
        </p:nvSpPr>
        <p:spPr>
          <a:xfrm>
            <a:off x="9405988" y="0"/>
            <a:ext cx="2563906" cy="369332"/>
          </a:xfrm>
          <a:prstGeom prst="rect">
            <a:avLst/>
          </a:prstGeom>
          <a:noFill/>
        </p:spPr>
        <p:txBody>
          <a:bodyPr wrap="square" rtlCol="0">
            <a:spAutoFit/>
          </a:bodyPr>
          <a:lstStyle/>
          <a:p>
            <a:r>
              <a:rPr lang="en-GB" i="1" dirty="0" smtClean="0">
                <a:solidFill>
                  <a:srgbClr val="002060"/>
                </a:solidFill>
              </a:rPr>
              <a:t>No PDD update this week</a:t>
            </a:r>
            <a:endParaRPr lang="en-GB" i="1" dirty="0">
              <a:solidFill>
                <a:srgbClr val="002060"/>
              </a:solidFill>
            </a:endParaRPr>
          </a:p>
        </p:txBody>
      </p:sp>
      <p:pic>
        <p:nvPicPr>
          <p:cNvPr id="3" name="Picture 2"/>
          <p:cNvPicPr>
            <a:picLocks noChangeAspect="1"/>
          </p:cNvPicPr>
          <p:nvPr/>
        </p:nvPicPr>
        <p:blipFill>
          <a:blip r:embed="rId4"/>
          <a:stretch>
            <a:fillRect/>
          </a:stretch>
        </p:blipFill>
        <p:spPr>
          <a:xfrm>
            <a:off x="6053504" y="604676"/>
            <a:ext cx="5411755" cy="1940243"/>
          </a:xfrm>
          <a:prstGeom prst="rect">
            <a:avLst/>
          </a:prstGeom>
        </p:spPr>
      </p:pic>
      <p:sp>
        <p:nvSpPr>
          <p:cNvPr id="11" name="TextBox 10"/>
          <p:cNvSpPr txBox="1"/>
          <p:nvPr/>
        </p:nvSpPr>
        <p:spPr>
          <a:xfrm>
            <a:off x="5988342" y="2775157"/>
            <a:ext cx="5542077" cy="1754326"/>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rgbClr val="002060"/>
                </a:solidFill>
              </a:rPr>
              <a:t>Weekly performance was trending down through Q3 2021/22, but improved through Q4 2021/22 with monthly averages of 49% in January, 52% in February, 52% in March</a:t>
            </a: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r>
              <a:rPr lang="en-GB" sz="1200" dirty="0" smtClean="0">
                <a:solidFill>
                  <a:srgbClr val="002060"/>
                </a:solidFill>
              </a:rPr>
              <a:t>Improvement has continued with average weekly performance of 57% in April</a:t>
            </a:r>
          </a:p>
          <a:p>
            <a:r>
              <a:rPr lang="en-GB" sz="1200" dirty="0" smtClean="0">
                <a:solidFill>
                  <a:srgbClr val="002060"/>
                </a:solidFill>
              </a:rPr>
              <a:t> </a:t>
            </a:r>
          </a:p>
          <a:p>
            <a:pPr marL="285750" indent="-285750">
              <a:buFont typeface="Arial" panose="020B0604020202020204" pitchFamily="34" charset="0"/>
              <a:buChar char="•"/>
            </a:pPr>
            <a:r>
              <a:rPr lang="en-GB" sz="1200" dirty="0" smtClean="0">
                <a:solidFill>
                  <a:srgbClr val="002060"/>
                </a:solidFill>
              </a:rPr>
              <a:t>The latest week’s data provisionally shows 61% of updates within 30 minutes of discharge, although this figure will be revised as further updates are made on the system</a:t>
            </a:r>
            <a:endParaRPr lang="en-GB" sz="1200" dirty="0">
              <a:solidFill>
                <a:srgbClr val="002060"/>
              </a:solidFill>
            </a:endParaRPr>
          </a:p>
        </p:txBody>
      </p:sp>
    </p:spTree>
    <p:extLst>
      <p:ext uri="{BB962C8B-B14F-4D97-AF65-F5344CB8AC3E}">
        <p14:creationId xmlns:p14="http://schemas.microsoft.com/office/powerpoint/2010/main" val="249528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81245"/>
            <a:ext cx="12192000" cy="3249603"/>
          </a:xfrm>
          <a:prstGeom prst="rect">
            <a:avLst/>
          </a:prstGeom>
        </p:spPr>
      </p:pic>
      <p:sp>
        <p:nvSpPr>
          <p:cNvPr id="3" name="TextBox 2"/>
          <p:cNvSpPr txBox="1"/>
          <p:nvPr/>
        </p:nvSpPr>
        <p:spPr>
          <a:xfrm>
            <a:off x="7895755" y="785392"/>
            <a:ext cx="4296245" cy="1169551"/>
          </a:xfrm>
          <a:prstGeom prst="rect">
            <a:avLst/>
          </a:prstGeom>
          <a:noFill/>
        </p:spPr>
        <p:txBody>
          <a:bodyPr wrap="square" rtlCol="0">
            <a:spAutoFit/>
          </a:bodyPr>
          <a:lstStyle/>
          <a:p>
            <a:r>
              <a:rPr lang="en-GB" sz="1400" b="1" dirty="0" smtClean="0">
                <a:solidFill>
                  <a:srgbClr val="4472C4">
                    <a:lumMod val="50000"/>
                  </a:srgbClr>
                </a:solidFill>
                <a:latin typeface="Arial" panose="020B0604020202020204" pitchFamily="34" charset="0"/>
                <a:cs typeface="Arial" panose="020B0604020202020204" pitchFamily="34" charset="0"/>
              </a:rPr>
              <a:t>At 24 May:</a:t>
            </a:r>
          </a:p>
          <a:p>
            <a:pPr marL="285750" indent="-285750">
              <a:buFont typeface="Arial" panose="020B0604020202020204" pitchFamily="34" charset="0"/>
              <a:buChar char="•"/>
            </a:pPr>
            <a:r>
              <a:rPr lang="en-GB" sz="1400" dirty="0">
                <a:solidFill>
                  <a:srgbClr val="4472C4">
                    <a:lumMod val="50000"/>
                  </a:srgbClr>
                </a:solidFill>
                <a:latin typeface="Arial" panose="020B0604020202020204" pitchFamily="34" charset="0"/>
                <a:cs typeface="Arial" panose="020B0604020202020204" pitchFamily="34" charset="0"/>
              </a:rPr>
              <a:t>Care Home occupancy high but </a:t>
            </a:r>
            <a:r>
              <a:rPr lang="en-GB" sz="1400" dirty="0" smtClean="0">
                <a:solidFill>
                  <a:srgbClr val="4472C4">
                    <a:lumMod val="50000"/>
                  </a:srgbClr>
                </a:solidFill>
                <a:latin typeface="Arial" panose="020B0604020202020204" pitchFamily="34" charset="0"/>
                <a:cs typeface="Arial" panose="020B0604020202020204" pitchFamily="34" charset="0"/>
              </a:rPr>
              <a:t>stable</a:t>
            </a:r>
          </a:p>
          <a:p>
            <a:pPr marL="285750" indent="-285750">
              <a:buFont typeface="Arial" panose="020B0604020202020204" pitchFamily="34" charset="0"/>
              <a:buChar char="•"/>
            </a:pPr>
            <a:endParaRPr lang="en-GB" sz="1400" dirty="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4472C4">
                    <a:lumMod val="50000"/>
                  </a:srgbClr>
                </a:solidFill>
                <a:latin typeface="Arial" panose="020B0604020202020204" pitchFamily="34" charset="0"/>
                <a:cs typeface="Arial" panose="020B0604020202020204" pitchFamily="34" charset="0"/>
              </a:rPr>
              <a:t>Above </a:t>
            </a:r>
            <a:r>
              <a:rPr lang="en-GB" sz="1400" dirty="0">
                <a:solidFill>
                  <a:srgbClr val="4472C4">
                    <a:lumMod val="50000"/>
                  </a:srgbClr>
                </a:solidFill>
                <a:latin typeface="Arial" panose="020B0604020202020204" pitchFamily="34" charset="0"/>
                <a:cs typeface="Arial" panose="020B0604020202020204" pitchFamily="34" charset="0"/>
              </a:rPr>
              <a:t>60 day average occupancy </a:t>
            </a:r>
            <a:r>
              <a:rPr lang="en-GB" sz="1400" dirty="0" smtClean="0">
                <a:solidFill>
                  <a:srgbClr val="4472C4">
                    <a:lumMod val="50000"/>
                  </a:srgbClr>
                </a:solidFill>
                <a:latin typeface="Arial" panose="020B0604020202020204" pitchFamily="34" charset="0"/>
                <a:cs typeface="Arial" panose="020B0604020202020204" pitchFamily="34" charset="0"/>
              </a:rPr>
              <a:t>in City and Shire, below in Moray</a:t>
            </a:r>
            <a:endParaRPr lang="en-GB" sz="1400" dirty="0">
              <a:solidFill>
                <a:srgbClr val="4472C4">
                  <a:lumMod val="50000"/>
                </a:srgb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b="23008"/>
          <a:stretch/>
        </p:blipFill>
        <p:spPr>
          <a:xfrm>
            <a:off x="76200" y="64947"/>
            <a:ext cx="12027861" cy="428668"/>
          </a:xfrm>
          <a:prstGeom prst="rect">
            <a:avLst/>
          </a:prstGeom>
        </p:spPr>
      </p:pic>
      <p:sp>
        <p:nvSpPr>
          <p:cNvPr id="8" name="Title 1"/>
          <p:cNvSpPr txBox="1">
            <a:spLocks/>
          </p:cNvSpPr>
          <p:nvPr/>
        </p:nvSpPr>
        <p:spPr>
          <a:xfrm>
            <a:off x="3122670" y="5457150"/>
            <a:ext cx="8616461" cy="6261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600" i="1" dirty="0" smtClean="0">
                <a:solidFill>
                  <a:srgbClr val="002060"/>
                </a:solidFill>
                <a:latin typeface="Calibri" panose="020F0502020204030204"/>
              </a:rPr>
              <a:t>Care Home closures due to </a:t>
            </a:r>
            <a:r>
              <a:rPr lang="en-GB" sz="1600" i="1" dirty="0" err="1" smtClean="0">
                <a:solidFill>
                  <a:srgbClr val="002060"/>
                </a:solidFill>
                <a:latin typeface="Calibri" panose="020F0502020204030204"/>
              </a:rPr>
              <a:t>Covid</a:t>
            </a:r>
            <a:r>
              <a:rPr lang="en-GB" sz="1600" i="1" dirty="0" smtClean="0">
                <a:solidFill>
                  <a:srgbClr val="002060"/>
                </a:solidFill>
                <a:latin typeface="Calibri" panose="020F0502020204030204"/>
              </a:rPr>
              <a:t>, previously reported on this slide, are now reported in the next section of this pack</a:t>
            </a:r>
            <a:endParaRPr lang="en-GB" sz="1600" i="1" dirty="0">
              <a:solidFill>
                <a:srgbClr val="002060"/>
              </a:solidFill>
              <a:latin typeface="Calibri" panose="020F0502020204030204"/>
            </a:endParaRPr>
          </a:p>
          <a:p>
            <a:pPr marL="285750" indent="-285750">
              <a:buFont typeface="Arial" panose="020B0604020202020204" pitchFamily="34" charset="0"/>
              <a:buChar char="•"/>
            </a:pPr>
            <a:endParaRPr lang="en-GB" sz="1600" i="1" dirty="0" smtClean="0">
              <a:solidFill>
                <a:srgbClr val="002060"/>
              </a:solidFill>
              <a:latin typeface="Calibri" panose="020F0502020204030204"/>
            </a:endParaRPr>
          </a:p>
        </p:txBody>
      </p:sp>
    </p:spTree>
    <p:extLst>
      <p:ext uri="{BB962C8B-B14F-4D97-AF65-F5344CB8AC3E}">
        <p14:creationId xmlns:p14="http://schemas.microsoft.com/office/powerpoint/2010/main" val="372701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058"/>
            <a:ext cx="12192000" cy="6837883"/>
          </a:xfrm>
          <a:prstGeom prst="rect">
            <a:avLst/>
          </a:prstGeom>
        </p:spPr>
      </p:pic>
      <p:sp>
        <p:nvSpPr>
          <p:cNvPr id="5" name="TextBox 4"/>
          <p:cNvSpPr txBox="1"/>
          <p:nvPr/>
        </p:nvSpPr>
        <p:spPr>
          <a:xfrm>
            <a:off x="9132425" y="1557866"/>
            <a:ext cx="2926225" cy="1754326"/>
          </a:xfrm>
          <a:prstGeom prst="rect">
            <a:avLst/>
          </a:prstGeom>
          <a:noFill/>
        </p:spPr>
        <p:txBody>
          <a:bodyPr wrap="square" rtlCol="0">
            <a:spAutoFit/>
          </a:bodyPr>
          <a:lstStyle/>
          <a:p>
            <a:r>
              <a:rPr lang="en-GB" sz="1200" dirty="0">
                <a:solidFill>
                  <a:srgbClr val="4472C4">
                    <a:lumMod val="50000"/>
                  </a:srgbClr>
                </a:solidFill>
              </a:rPr>
              <a:t>At </a:t>
            </a:r>
            <a:r>
              <a:rPr lang="en-GB" sz="1200" dirty="0" smtClean="0">
                <a:solidFill>
                  <a:srgbClr val="4472C4">
                    <a:lumMod val="50000"/>
                  </a:srgbClr>
                </a:solidFill>
              </a:rPr>
              <a:t>24 May:</a:t>
            </a:r>
            <a:endParaRPr lang="en-GB" sz="1200" dirty="0">
              <a:solidFill>
                <a:srgbClr val="4472C4">
                  <a:lumMod val="50000"/>
                </a:srgbClr>
              </a:solidFill>
            </a:endParaRPr>
          </a:p>
          <a:p>
            <a:r>
              <a:rPr lang="en-GB" sz="1200" b="1" dirty="0" smtClean="0">
                <a:solidFill>
                  <a:srgbClr val="4472C4">
                    <a:lumMod val="50000"/>
                  </a:srgbClr>
                </a:solidFill>
              </a:rPr>
              <a:t>Large drop in Shire delays after last week’s peak but still significantly above yearly average.</a:t>
            </a:r>
          </a:p>
          <a:p>
            <a:endParaRPr lang="en-GB" sz="1200" b="1" dirty="0">
              <a:solidFill>
                <a:srgbClr val="4472C4">
                  <a:lumMod val="50000"/>
                </a:srgbClr>
              </a:solidFill>
            </a:endParaRPr>
          </a:p>
          <a:p>
            <a:r>
              <a:rPr lang="en-GB" sz="1200" dirty="0" smtClean="0">
                <a:solidFill>
                  <a:srgbClr val="4472C4">
                    <a:lumMod val="50000"/>
                  </a:srgbClr>
                </a:solidFill>
              </a:rPr>
              <a:t>Moray delays have also fallen slightly and are above yearly average. City delays have risen slightly but are still below their yearly average.</a:t>
            </a:r>
          </a:p>
        </p:txBody>
      </p:sp>
      <p:sp>
        <p:nvSpPr>
          <p:cNvPr id="6" name="TextBox 5"/>
          <p:cNvSpPr txBox="1"/>
          <p:nvPr/>
        </p:nvSpPr>
        <p:spPr>
          <a:xfrm>
            <a:off x="9134475" y="4826675"/>
            <a:ext cx="3057525" cy="1954381"/>
          </a:xfrm>
          <a:prstGeom prst="rect">
            <a:avLst/>
          </a:prstGeom>
          <a:noFill/>
        </p:spPr>
        <p:txBody>
          <a:bodyPr wrap="square" rtlCol="0">
            <a:spAutoFit/>
          </a:bodyPr>
          <a:lstStyle/>
          <a:p>
            <a:pPr marL="285750" indent="-285750">
              <a:buFont typeface="Arial" panose="020B0604020202020204" pitchFamily="34" charset="0"/>
              <a:buChar char="•"/>
            </a:pPr>
            <a:r>
              <a:rPr lang="en-GB" sz="1200" b="1" dirty="0" smtClean="0">
                <a:solidFill>
                  <a:srgbClr val="4472C4">
                    <a:lumMod val="50000"/>
                  </a:srgbClr>
                </a:solidFill>
              </a:rPr>
              <a:t>Cumulative bed days remain significantly higher </a:t>
            </a:r>
            <a:r>
              <a:rPr lang="en-GB" sz="1200" dirty="0" smtClean="0">
                <a:solidFill>
                  <a:srgbClr val="4472C4">
                    <a:lumMod val="50000"/>
                  </a:srgbClr>
                </a:solidFill>
              </a:rPr>
              <a:t>than average in Shire and Moray, lower in City.</a:t>
            </a:r>
          </a:p>
          <a:p>
            <a:pPr marL="285750" indent="-285750">
              <a:buFont typeface="Arial" panose="020B0604020202020204" pitchFamily="34" charset="0"/>
              <a:buChar char="•"/>
            </a:pPr>
            <a:endParaRPr lang="en-GB" sz="700" dirty="0" smtClean="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Steep drop in Aberdeenshire bed days this week.</a:t>
            </a:r>
          </a:p>
          <a:p>
            <a:endParaRPr lang="en-GB" sz="5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 Moray delays fell sharply last week and then trended upwards throughout the week however have fallen again in the past couple days.</a:t>
            </a:r>
            <a:endParaRPr lang="en-GB" sz="600" dirty="0">
              <a:solidFill>
                <a:srgbClr val="4472C4">
                  <a:lumMod val="50000"/>
                </a:srgbClr>
              </a:solidFill>
            </a:endParaRPr>
          </a:p>
        </p:txBody>
      </p:sp>
    </p:spTree>
    <p:extLst>
      <p:ext uri="{BB962C8B-B14F-4D97-AF65-F5344CB8AC3E}">
        <p14:creationId xmlns:p14="http://schemas.microsoft.com/office/powerpoint/2010/main" val="179351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8" y="0"/>
            <a:ext cx="12184224" cy="6858000"/>
          </a:xfrm>
          <a:prstGeom prst="rect">
            <a:avLst/>
          </a:prstGeom>
        </p:spPr>
      </p:pic>
      <p:sp>
        <p:nvSpPr>
          <p:cNvPr id="3" name="TextBox 2"/>
          <p:cNvSpPr txBox="1"/>
          <p:nvPr/>
        </p:nvSpPr>
        <p:spPr>
          <a:xfrm>
            <a:off x="8391890" y="1702554"/>
            <a:ext cx="3591902" cy="2123658"/>
          </a:xfrm>
          <a:prstGeom prst="rect">
            <a:avLst/>
          </a:prstGeom>
          <a:noFill/>
        </p:spPr>
        <p:txBody>
          <a:bodyPr wrap="square" rtlCol="0">
            <a:spAutoFit/>
          </a:bodyPr>
          <a:lstStyle/>
          <a:p>
            <a:r>
              <a:rPr lang="en-GB" sz="1100" dirty="0" smtClean="0">
                <a:solidFill>
                  <a:srgbClr val="4472C4">
                    <a:lumMod val="50000"/>
                  </a:srgbClr>
                </a:solidFill>
              </a:rPr>
              <a:t>At 24 May:</a:t>
            </a:r>
            <a:endParaRPr lang="en-GB" sz="1100" dirty="0">
              <a:solidFill>
                <a:srgbClr val="4472C4">
                  <a:lumMod val="50000"/>
                </a:srgbClr>
              </a:solidFill>
            </a:endParaRPr>
          </a:p>
          <a:p>
            <a:r>
              <a:rPr lang="en-GB" sz="1100" b="1" dirty="0" smtClean="0">
                <a:solidFill>
                  <a:srgbClr val="4472C4">
                    <a:lumMod val="50000"/>
                  </a:srgbClr>
                </a:solidFill>
              </a:rPr>
              <a:t>Current delays remain higher </a:t>
            </a:r>
            <a:r>
              <a:rPr lang="en-GB" sz="1100" dirty="0" smtClean="0">
                <a:solidFill>
                  <a:srgbClr val="4472C4">
                    <a:lumMod val="50000"/>
                  </a:srgbClr>
                </a:solidFill>
              </a:rPr>
              <a:t>than average for place availability delays.</a:t>
            </a:r>
          </a:p>
          <a:p>
            <a:endParaRPr lang="en-GB" sz="1100" dirty="0" smtClean="0">
              <a:solidFill>
                <a:srgbClr val="4472C4">
                  <a:lumMod val="50000"/>
                </a:srgbClr>
              </a:solidFill>
            </a:endParaRPr>
          </a:p>
          <a:p>
            <a:r>
              <a:rPr lang="en-GB" sz="1100" dirty="0" smtClean="0">
                <a:solidFill>
                  <a:srgbClr val="4472C4">
                    <a:lumMod val="50000"/>
                  </a:srgbClr>
                </a:solidFill>
              </a:rPr>
              <a:t>Care Package delays have been trending downwards the past few weeks and are now equal to yearly average.</a:t>
            </a:r>
          </a:p>
          <a:p>
            <a:endParaRPr lang="en-GB" sz="1100" dirty="0">
              <a:solidFill>
                <a:srgbClr val="4472C4">
                  <a:lumMod val="50000"/>
                </a:srgbClr>
              </a:solidFill>
            </a:endParaRPr>
          </a:p>
          <a:p>
            <a:r>
              <a:rPr lang="en-GB" sz="1100" dirty="0" smtClean="0">
                <a:solidFill>
                  <a:srgbClr val="4472C4">
                    <a:lumMod val="50000"/>
                  </a:srgbClr>
                </a:solidFill>
              </a:rPr>
              <a:t>Assessment delays have increased to above average.</a:t>
            </a:r>
            <a:endParaRPr lang="en-GB" sz="1100" dirty="0">
              <a:solidFill>
                <a:srgbClr val="4472C4">
                  <a:lumMod val="50000"/>
                </a:srgbClr>
              </a:solidFill>
            </a:endParaRPr>
          </a:p>
          <a:p>
            <a:endParaRPr lang="en-GB" sz="1100" dirty="0">
              <a:solidFill>
                <a:srgbClr val="4472C4">
                  <a:lumMod val="50000"/>
                </a:srgbClr>
              </a:solidFill>
            </a:endParaRPr>
          </a:p>
          <a:p>
            <a:r>
              <a:rPr lang="en-GB" sz="1100" dirty="0" smtClean="0">
                <a:solidFill>
                  <a:srgbClr val="4472C4">
                    <a:lumMod val="50000"/>
                  </a:srgbClr>
                </a:solidFill>
              </a:rPr>
              <a:t>Due to DD being snapshot at midnight, uncoded delays are over-represented as they are usually coded the following day.</a:t>
            </a:r>
            <a:endParaRPr lang="en-GB" sz="1100" dirty="0">
              <a:solidFill>
                <a:prstClr val="black"/>
              </a:solidFill>
            </a:endParaRPr>
          </a:p>
        </p:txBody>
      </p:sp>
      <p:sp>
        <p:nvSpPr>
          <p:cNvPr id="4" name="TextBox 3"/>
          <p:cNvSpPr txBox="1"/>
          <p:nvPr/>
        </p:nvSpPr>
        <p:spPr>
          <a:xfrm>
            <a:off x="8391890" y="5274850"/>
            <a:ext cx="3742154" cy="1277273"/>
          </a:xfrm>
          <a:prstGeom prst="rect">
            <a:avLst/>
          </a:prstGeom>
          <a:noFill/>
        </p:spPr>
        <p:txBody>
          <a:bodyPr wrap="square" rtlCol="0">
            <a:spAutoFit/>
          </a:bodyPr>
          <a:lstStyle/>
          <a:p>
            <a:r>
              <a:rPr lang="en-GB" sz="1100" dirty="0" smtClean="0">
                <a:solidFill>
                  <a:srgbClr val="4472C4">
                    <a:lumMod val="50000"/>
                  </a:srgbClr>
                </a:solidFill>
              </a:rPr>
              <a:t>Bed days for </a:t>
            </a:r>
            <a:r>
              <a:rPr lang="en-GB" sz="1100" b="1" dirty="0" smtClean="0">
                <a:solidFill>
                  <a:srgbClr val="4472C4">
                    <a:lumMod val="50000"/>
                  </a:srgbClr>
                </a:solidFill>
              </a:rPr>
              <a:t>Care Packages </a:t>
            </a:r>
            <a:r>
              <a:rPr lang="en-GB" sz="1100" dirty="0" smtClean="0">
                <a:solidFill>
                  <a:srgbClr val="4472C4">
                    <a:lumMod val="50000"/>
                  </a:srgbClr>
                </a:solidFill>
              </a:rPr>
              <a:t>have fallen significantly since last month</a:t>
            </a:r>
            <a:r>
              <a:rPr lang="en-GB" sz="1100" dirty="0">
                <a:solidFill>
                  <a:srgbClr val="4472C4">
                    <a:lumMod val="50000"/>
                  </a:srgbClr>
                </a:solidFill>
              </a:rPr>
              <a:t> </a:t>
            </a:r>
            <a:r>
              <a:rPr lang="en-GB" sz="1100" dirty="0" smtClean="0">
                <a:solidFill>
                  <a:srgbClr val="4472C4">
                    <a:lumMod val="50000"/>
                  </a:srgbClr>
                </a:solidFill>
              </a:rPr>
              <a:t>but still above yearly average.</a:t>
            </a:r>
          </a:p>
          <a:p>
            <a:endParaRPr lang="en-GB" sz="1100" dirty="0">
              <a:solidFill>
                <a:srgbClr val="4472C4">
                  <a:lumMod val="50000"/>
                </a:srgbClr>
              </a:solidFill>
            </a:endParaRPr>
          </a:p>
          <a:p>
            <a:r>
              <a:rPr lang="en-GB" sz="1100" dirty="0" smtClean="0">
                <a:solidFill>
                  <a:srgbClr val="4472C4">
                    <a:lumMod val="50000"/>
                  </a:srgbClr>
                </a:solidFill>
              </a:rPr>
              <a:t>Place availability bed days have been trending downwards with a few peaks but also still significantly higher than average</a:t>
            </a:r>
          </a:p>
          <a:p>
            <a:endParaRPr lang="en-GB" sz="1100" dirty="0">
              <a:solidFill>
                <a:srgbClr val="4472C4">
                  <a:lumMod val="50000"/>
                </a:srgbClr>
              </a:solidFill>
            </a:endParaRPr>
          </a:p>
          <a:p>
            <a:r>
              <a:rPr lang="en-GB" sz="1100" dirty="0" smtClean="0">
                <a:solidFill>
                  <a:srgbClr val="4472C4">
                    <a:lumMod val="50000"/>
                  </a:srgbClr>
                </a:solidFill>
              </a:rPr>
              <a:t>Assessment bed days rose this week but have fallen yesterday.</a:t>
            </a:r>
            <a:endParaRPr lang="en-GB" sz="1100" dirty="0">
              <a:solidFill>
                <a:prstClr val="black"/>
              </a:solidFill>
            </a:endParaRPr>
          </a:p>
        </p:txBody>
      </p:sp>
    </p:spTree>
    <p:extLst>
      <p:ext uri="{BB962C8B-B14F-4D97-AF65-F5344CB8AC3E}">
        <p14:creationId xmlns:p14="http://schemas.microsoft.com/office/powerpoint/2010/main" val="285229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2173" y="0"/>
            <a:ext cx="10867654" cy="6858000"/>
          </a:xfrm>
          <a:prstGeom prst="rect">
            <a:avLst/>
          </a:prstGeom>
        </p:spPr>
      </p:pic>
    </p:spTree>
    <p:extLst>
      <p:ext uri="{BB962C8B-B14F-4D97-AF65-F5344CB8AC3E}">
        <p14:creationId xmlns:p14="http://schemas.microsoft.com/office/powerpoint/2010/main" val="15214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6668" y="97104"/>
            <a:ext cx="2240666" cy="6186309"/>
          </a:xfrm>
          <a:prstGeom prst="rect">
            <a:avLst/>
          </a:prstGeom>
          <a:noFill/>
        </p:spPr>
        <p:txBody>
          <a:bodyPr wrap="square" rtlCol="0">
            <a:spAutoFit/>
          </a:bodyPr>
          <a:lstStyle/>
          <a:p>
            <a:r>
              <a:rPr lang="en-GB" sz="1200" b="1" dirty="0" smtClean="0">
                <a:solidFill>
                  <a:srgbClr val="4472C4">
                    <a:lumMod val="50000"/>
                  </a:srgbClr>
                </a:solidFill>
                <a:latin typeface="Arial" panose="020B0604020202020204" pitchFamily="34" charset="0"/>
                <a:cs typeface="Arial" panose="020B0604020202020204" pitchFamily="34" charset="0"/>
              </a:rPr>
              <a:t>At 23 May:</a:t>
            </a:r>
          </a:p>
          <a:p>
            <a:pPr marL="285750" indent="-285750">
              <a:buFont typeface="Arial" panose="020B0604020202020204" pitchFamily="34" charset="0"/>
              <a:buChar char="•"/>
            </a:pPr>
            <a:r>
              <a:rPr lang="en-GB" sz="1200" dirty="0" smtClean="0">
                <a:solidFill>
                  <a:srgbClr val="4472C4">
                    <a:lumMod val="50000"/>
                  </a:srgbClr>
                </a:solidFill>
                <a:latin typeface="Arial" panose="020B0604020202020204" pitchFamily="34" charset="0"/>
                <a:cs typeface="Arial" panose="020B0604020202020204" pitchFamily="34" charset="0"/>
              </a:rPr>
              <a:t>Data clean-up at City has led to a drop in reported figures of around 10% beginning Apr</a:t>
            </a:r>
          </a:p>
          <a:p>
            <a:pPr marL="285750" indent="-285750">
              <a:buFont typeface="Arial" panose="020B0604020202020204" pitchFamily="34" charset="0"/>
              <a:buChar char="•"/>
            </a:pPr>
            <a:endParaRPr lang="en-GB" sz="1200" dirty="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72C4">
                    <a:lumMod val="50000"/>
                  </a:srgbClr>
                </a:solidFill>
                <a:latin typeface="Arial" panose="020B0604020202020204" pitchFamily="34" charset="0"/>
                <a:cs typeface="Arial" panose="020B0604020202020204" pitchFamily="34" charset="0"/>
              </a:rPr>
              <a:t>Care searches have fallen to 270, down 8, with 145 currently waiting over 14 days, down 2.</a:t>
            </a:r>
            <a:endParaRPr lang="en-GB" sz="1200" dirty="0" smtClean="0">
              <a:solidFill>
                <a:srgbClr val="5B9BD5"/>
              </a:solidFill>
              <a:latin typeface="Arial" panose="020B0604020202020204" pitchFamily="34" charset="0"/>
              <a:cs typeface="Arial" panose="020B0604020202020204" pitchFamily="34" charset="0"/>
            </a:endParaRPr>
          </a:p>
          <a:p>
            <a:endParaRPr lang="en-GB" sz="1200"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72C4">
                    <a:lumMod val="50000"/>
                  </a:srgbClr>
                </a:solidFill>
                <a:latin typeface="Arial" panose="020B0604020202020204" pitchFamily="34" charset="0"/>
                <a:cs typeface="Arial" panose="020B0604020202020204" pitchFamily="34" charset="0"/>
              </a:rPr>
              <a:t>Urgent care searches, currently at 79, down 9.</a:t>
            </a:r>
          </a:p>
          <a:p>
            <a:pPr marL="285750" indent="-285750">
              <a:buFont typeface="Arial" panose="020B0604020202020204" pitchFamily="34" charset="0"/>
              <a:buChar char="•"/>
            </a:pPr>
            <a:endParaRPr lang="en-GB" sz="1200" dirty="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5B9BD5"/>
                </a:solidFill>
                <a:latin typeface="Arial" panose="020B0604020202020204" pitchFamily="34" charset="0"/>
                <a:cs typeface="Arial" panose="020B0604020202020204" pitchFamily="34" charset="0"/>
              </a:rPr>
              <a:t>Weekly hours have also fallen due to data clean-up.</a:t>
            </a:r>
          </a:p>
          <a:p>
            <a:pPr marL="285750" indent="-285750">
              <a:buFont typeface="Arial" panose="020B0604020202020204" pitchFamily="34" charset="0"/>
              <a:buChar char="•"/>
            </a:pPr>
            <a:endParaRPr lang="en-GB" sz="1200"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72C4">
                    <a:lumMod val="50000"/>
                  </a:srgbClr>
                </a:solidFill>
                <a:latin typeface="Arial" panose="020B0604020202020204" pitchFamily="34" charset="0"/>
                <a:cs typeface="Arial" panose="020B0604020202020204" pitchFamily="34" charset="0"/>
              </a:rPr>
              <a:t>Weekly </a:t>
            </a:r>
            <a:r>
              <a:rPr lang="en-GB" sz="1200" dirty="0" err="1" smtClean="0">
                <a:solidFill>
                  <a:srgbClr val="4472C4">
                    <a:lumMod val="50000"/>
                  </a:srgbClr>
                </a:solidFill>
                <a:latin typeface="Arial" panose="020B0604020202020204" pitchFamily="34" charset="0"/>
                <a:cs typeface="Arial" panose="020B0604020202020204" pitchFamily="34" charset="0"/>
              </a:rPr>
              <a:t>unprovided</a:t>
            </a:r>
            <a:r>
              <a:rPr lang="en-GB" sz="1200" dirty="0" smtClean="0">
                <a:solidFill>
                  <a:srgbClr val="4472C4">
                    <a:lumMod val="50000"/>
                  </a:srgbClr>
                </a:solidFill>
                <a:latin typeface="Arial" panose="020B0604020202020204" pitchFamily="34" charset="0"/>
                <a:cs typeface="Arial" panose="020B0604020202020204" pitchFamily="34" charset="0"/>
              </a:rPr>
              <a:t> hours now 2646, down 297, from last reported </a:t>
            </a:r>
            <a:r>
              <a:rPr lang="en-GB" sz="1200" b="1" dirty="0" smtClean="0">
                <a:solidFill>
                  <a:srgbClr val="4472C4">
                    <a:lumMod val="50000"/>
                  </a:srgbClr>
                </a:solidFill>
                <a:latin typeface="Arial" panose="020B0604020202020204" pitchFamily="34" charset="0"/>
                <a:cs typeface="Arial" panose="020B0604020202020204" pitchFamily="34" charset="0"/>
              </a:rPr>
              <a:t>and now below </a:t>
            </a:r>
            <a:r>
              <a:rPr lang="en-GB" sz="1200" dirty="0" smtClean="0">
                <a:solidFill>
                  <a:srgbClr val="5B9BD5"/>
                </a:solidFill>
                <a:latin typeface="Arial" panose="020B0604020202020204" pitchFamily="34" charset="0"/>
                <a:cs typeface="Arial" panose="020B0604020202020204" pitchFamily="34" charset="0"/>
              </a:rPr>
              <a:t>the average of 2,874 for the year</a:t>
            </a:r>
          </a:p>
          <a:p>
            <a:pPr marL="285750" indent="-285750">
              <a:buFont typeface="Arial" panose="020B0604020202020204" pitchFamily="34" charset="0"/>
              <a:buChar char="•"/>
            </a:pPr>
            <a:endParaRPr lang="en-GB" sz="1200"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72C4">
                    <a:lumMod val="50000"/>
                  </a:srgbClr>
                </a:solidFill>
                <a:latin typeface="Arial" panose="020B0604020202020204" pitchFamily="34" charset="0"/>
                <a:cs typeface="Arial" panose="020B0604020202020204" pitchFamily="34" charset="0"/>
              </a:rPr>
              <a:t>1,140 </a:t>
            </a:r>
            <a:r>
              <a:rPr lang="en-GB" sz="1200" dirty="0" err="1" smtClean="0">
                <a:solidFill>
                  <a:srgbClr val="4472C4">
                    <a:lumMod val="50000"/>
                  </a:srgbClr>
                </a:solidFill>
                <a:latin typeface="Arial" panose="020B0604020202020204" pitchFamily="34" charset="0"/>
                <a:cs typeface="Arial" panose="020B0604020202020204" pitchFamily="34" charset="0"/>
              </a:rPr>
              <a:t>unprovided</a:t>
            </a:r>
            <a:r>
              <a:rPr lang="en-GB" sz="1200" dirty="0" smtClean="0">
                <a:solidFill>
                  <a:srgbClr val="4472C4">
                    <a:lumMod val="50000"/>
                  </a:srgbClr>
                </a:solidFill>
                <a:latin typeface="Arial" panose="020B0604020202020204" pitchFamily="34" charset="0"/>
                <a:cs typeface="Arial" panose="020B0604020202020204" pitchFamily="34" charset="0"/>
              </a:rPr>
              <a:t> hours for clients who have waited over 14 days, down another 20 this week, </a:t>
            </a:r>
            <a:r>
              <a:rPr lang="en-GB" sz="1200" dirty="0" smtClean="0">
                <a:solidFill>
                  <a:srgbClr val="5B9BD5"/>
                </a:solidFill>
                <a:latin typeface="Arial" panose="020B0604020202020204" pitchFamily="34" charset="0"/>
                <a:cs typeface="Arial" panose="020B0604020202020204" pitchFamily="34" charset="0"/>
              </a:rPr>
              <a:t>below the average of 1,318 for the year</a:t>
            </a:r>
          </a:p>
          <a:p>
            <a:pPr marL="285750" indent="-285750">
              <a:buFont typeface="Arial" panose="020B0604020202020204" pitchFamily="34" charset="0"/>
              <a:buChar char="•"/>
            </a:pPr>
            <a:endParaRPr lang="en-GB" sz="1200" dirty="0" smtClean="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794075" y="0"/>
            <a:ext cx="8001757" cy="461665"/>
          </a:xfrm>
          <a:prstGeom prst="rect">
            <a:avLst/>
          </a:prstGeom>
          <a:noFill/>
        </p:spPr>
        <p:txBody>
          <a:bodyPr wrap="square" rtlCol="0">
            <a:spAutoFit/>
          </a:bodyPr>
          <a:lstStyle/>
          <a:p>
            <a:r>
              <a:rPr lang="en-GB" sz="1200" dirty="0" smtClean="0">
                <a:solidFill>
                  <a:prstClr val="white"/>
                </a:solidFill>
              </a:rPr>
              <a:t>For City, a care search is a record of a case where a care need has been identified but not fulfilled and how many hours of care are required (care search hours). These are </a:t>
            </a:r>
            <a:r>
              <a:rPr lang="en-GB" sz="1200" b="1" dirty="0" smtClean="0">
                <a:solidFill>
                  <a:prstClr val="white"/>
                </a:solidFill>
              </a:rPr>
              <a:t>weekly hours </a:t>
            </a:r>
            <a:r>
              <a:rPr lang="en-GB" sz="1200" dirty="0" smtClean="0">
                <a:solidFill>
                  <a:prstClr val="white"/>
                </a:solidFill>
              </a:rPr>
              <a:t>required per care search.</a:t>
            </a:r>
            <a:endParaRPr lang="en-GB" sz="1200" dirty="0">
              <a:solidFill>
                <a:prstClr val="white"/>
              </a:solidFill>
            </a:endParaRPr>
          </a:p>
        </p:txBody>
      </p:sp>
      <p:pic>
        <p:nvPicPr>
          <p:cNvPr id="2" name="Picture 1"/>
          <p:cNvPicPr>
            <a:picLocks noChangeAspect="1"/>
          </p:cNvPicPr>
          <p:nvPr/>
        </p:nvPicPr>
        <p:blipFill>
          <a:blip r:embed="rId2"/>
          <a:stretch>
            <a:fillRect/>
          </a:stretch>
        </p:blipFill>
        <p:spPr>
          <a:xfrm>
            <a:off x="0" y="0"/>
            <a:ext cx="9848778" cy="6781126"/>
          </a:xfrm>
          <a:prstGeom prst="rect">
            <a:avLst/>
          </a:prstGeom>
        </p:spPr>
      </p:pic>
    </p:spTree>
    <p:extLst>
      <p:ext uri="{BB962C8B-B14F-4D97-AF65-F5344CB8AC3E}">
        <p14:creationId xmlns:p14="http://schemas.microsoft.com/office/powerpoint/2010/main" val="163375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14743" y="932871"/>
            <a:ext cx="2877257" cy="4662815"/>
          </a:xfrm>
          <a:prstGeom prst="rect">
            <a:avLst/>
          </a:prstGeom>
          <a:noFill/>
        </p:spPr>
        <p:txBody>
          <a:bodyPr wrap="square" rtlCol="0">
            <a:spAutoFit/>
          </a:bodyPr>
          <a:lstStyle/>
          <a:p>
            <a:r>
              <a:rPr lang="en-GB" sz="1300" b="1" dirty="0" smtClean="0">
                <a:solidFill>
                  <a:srgbClr val="4472C4">
                    <a:lumMod val="50000"/>
                  </a:srgbClr>
                </a:solidFill>
                <a:latin typeface="Arial" panose="020B0604020202020204" pitchFamily="34" charset="0"/>
                <a:cs typeface="Arial" panose="020B0604020202020204" pitchFamily="34" charset="0"/>
              </a:rPr>
              <a:t>At 24 May:</a:t>
            </a:r>
          </a:p>
          <a:p>
            <a:endParaRPr lang="en-GB" sz="1100" b="1"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rgbClr val="4472C4">
                    <a:lumMod val="50000"/>
                  </a:srgbClr>
                </a:solidFill>
                <a:latin typeface="Arial" panose="020B0604020202020204" pitchFamily="34" charset="0"/>
                <a:cs typeface="Arial" panose="020B0604020202020204" pitchFamily="34" charset="0"/>
              </a:rPr>
              <a:t>Number of clients waiting for care up 2 this week to </a:t>
            </a:r>
            <a:r>
              <a:rPr lang="en-GB" sz="1300" b="1" dirty="0" smtClean="0">
                <a:solidFill>
                  <a:srgbClr val="4472C4">
                    <a:lumMod val="50000"/>
                  </a:srgbClr>
                </a:solidFill>
                <a:latin typeface="Arial" panose="020B0604020202020204" pitchFamily="34" charset="0"/>
                <a:cs typeface="Arial" panose="020B0604020202020204" pitchFamily="34" charset="0"/>
              </a:rPr>
              <a:t>288</a:t>
            </a:r>
            <a:r>
              <a:rPr lang="en-GB" sz="1300" dirty="0" smtClean="0">
                <a:solidFill>
                  <a:srgbClr val="5B9BD5"/>
                </a:solidFill>
                <a:latin typeface="Arial" panose="020B0604020202020204" pitchFamily="34" charset="0"/>
                <a:cs typeface="Arial" panose="020B0604020202020204" pitchFamily="34" charset="0"/>
              </a:rPr>
              <a:t>; above average for year (244)</a:t>
            </a:r>
          </a:p>
          <a:p>
            <a:pPr marL="285750" indent="-285750">
              <a:buFont typeface="Arial" panose="020B0604020202020204" pitchFamily="34" charset="0"/>
              <a:buChar char="•"/>
            </a:pPr>
            <a:endParaRPr lang="en-GB" sz="1300"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rgbClr val="4472C4">
                    <a:lumMod val="50000"/>
                  </a:srgbClr>
                </a:solidFill>
                <a:latin typeface="Arial" panose="020B0604020202020204" pitchFamily="34" charset="0"/>
                <a:cs typeface="Arial" panose="020B0604020202020204" pitchFamily="34" charset="0"/>
              </a:rPr>
              <a:t>Open cases have fallen significantly from April highs with unmet needs cases also falling</a:t>
            </a:r>
          </a:p>
          <a:p>
            <a:pPr marL="285750" indent="-285750">
              <a:buFont typeface="Arial" panose="020B0604020202020204" pitchFamily="34" charset="0"/>
              <a:buChar char="•"/>
            </a:pPr>
            <a:endParaRPr lang="en-GB" sz="1300" b="1"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rgbClr val="4472C4">
                    <a:lumMod val="50000"/>
                  </a:srgbClr>
                </a:solidFill>
                <a:latin typeface="Arial" panose="020B0604020202020204" pitchFamily="34" charset="0"/>
                <a:cs typeface="Arial" panose="020B0604020202020204" pitchFamily="34" charset="0"/>
              </a:rPr>
              <a:t>228 </a:t>
            </a:r>
            <a:r>
              <a:rPr lang="en-GB" sz="1300" dirty="0" smtClean="0">
                <a:solidFill>
                  <a:srgbClr val="4472C4">
                    <a:lumMod val="50000"/>
                  </a:srgbClr>
                </a:solidFill>
                <a:latin typeface="Arial" panose="020B0604020202020204" pitchFamily="34" charset="0"/>
                <a:cs typeface="Arial" panose="020B0604020202020204" pitchFamily="34" charset="0"/>
              </a:rPr>
              <a:t>clients waiting over 14 days, defined as unmet need, down 2 </a:t>
            </a:r>
            <a:r>
              <a:rPr lang="en-GB" sz="1300" dirty="0" smtClean="0">
                <a:solidFill>
                  <a:srgbClr val="5B9BD5"/>
                </a:solidFill>
                <a:latin typeface="Arial" panose="020B0604020202020204" pitchFamily="34" charset="0"/>
                <a:cs typeface="Arial" panose="020B0604020202020204" pitchFamily="34" charset="0"/>
              </a:rPr>
              <a:t>significantly above the average for the year (184)</a:t>
            </a:r>
          </a:p>
          <a:p>
            <a:pPr marL="285750" indent="-285750">
              <a:buFont typeface="Arial" panose="020B0604020202020204" pitchFamily="34" charset="0"/>
              <a:buChar char="•"/>
            </a:pPr>
            <a:endParaRPr lang="en-GB" sz="1300" b="1" dirty="0" smtClean="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rgbClr val="4472C4">
                    <a:lumMod val="50000"/>
                  </a:srgbClr>
                </a:solidFill>
                <a:latin typeface="Arial" panose="020B0604020202020204" pitchFamily="34" charset="0"/>
                <a:cs typeface="Arial" panose="020B0604020202020204" pitchFamily="34" charset="0"/>
              </a:rPr>
              <a:t>Weekly </a:t>
            </a:r>
            <a:r>
              <a:rPr lang="en-GB" sz="1300" b="1" dirty="0" err="1" smtClean="0">
                <a:solidFill>
                  <a:srgbClr val="4472C4">
                    <a:lumMod val="50000"/>
                  </a:srgbClr>
                </a:solidFill>
                <a:latin typeface="Arial" panose="020B0604020202020204" pitchFamily="34" charset="0"/>
                <a:cs typeface="Arial" panose="020B0604020202020204" pitchFamily="34" charset="0"/>
              </a:rPr>
              <a:t>unprovided</a:t>
            </a:r>
            <a:r>
              <a:rPr lang="en-GB" sz="1300" b="1" dirty="0" smtClean="0">
                <a:solidFill>
                  <a:srgbClr val="4472C4">
                    <a:lumMod val="50000"/>
                  </a:srgbClr>
                </a:solidFill>
                <a:latin typeface="Arial" panose="020B0604020202020204" pitchFamily="34" charset="0"/>
                <a:cs typeface="Arial" panose="020B0604020202020204" pitchFamily="34" charset="0"/>
              </a:rPr>
              <a:t> hours at 2516, </a:t>
            </a:r>
            <a:r>
              <a:rPr lang="en-GB" sz="1300" dirty="0" smtClean="0">
                <a:solidFill>
                  <a:srgbClr val="4472C4">
                    <a:lumMod val="50000"/>
                  </a:srgbClr>
                </a:solidFill>
                <a:latin typeface="Arial" panose="020B0604020202020204" pitchFamily="34" charset="0"/>
                <a:cs typeface="Arial" panose="020B0604020202020204" pitchFamily="34" charset="0"/>
              </a:rPr>
              <a:t>down 24 and significantly </a:t>
            </a:r>
            <a:r>
              <a:rPr lang="en-GB" sz="1300" dirty="0" smtClean="0">
                <a:solidFill>
                  <a:srgbClr val="5B9BD5"/>
                </a:solidFill>
                <a:latin typeface="Arial" panose="020B0604020202020204" pitchFamily="34" charset="0"/>
                <a:cs typeface="Arial" panose="020B0604020202020204" pitchFamily="34" charset="0"/>
              </a:rPr>
              <a:t>above average for the year (2,191).</a:t>
            </a:r>
          </a:p>
          <a:p>
            <a:pPr marL="285750" indent="-285750">
              <a:buFont typeface="Arial" panose="020B0604020202020204" pitchFamily="34" charset="0"/>
              <a:buChar char="•"/>
            </a:pPr>
            <a:endParaRPr lang="en-GB" sz="1300" dirty="0">
              <a:solidFill>
                <a:srgbClr val="5B9BD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err="1" smtClean="0">
                <a:solidFill>
                  <a:srgbClr val="5B9BD5"/>
                </a:solidFill>
                <a:latin typeface="Arial" panose="020B0604020202020204" pitchFamily="34" charset="0"/>
                <a:cs typeface="Arial" panose="020B0604020202020204" pitchFamily="34" charset="0"/>
              </a:rPr>
              <a:t>Unprovided</a:t>
            </a:r>
            <a:r>
              <a:rPr lang="en-GB" sz="1300" dirty="0" smtClean="0">
                <a:solidFill>
                  <a:srgbClr val="5B9BD5"/>
                </a:solidFill>
                <a:latin typeface="Arial" panose="020B0604020202020204" pitchFamily="34" charset="0"/>
                <a:cs typeface="Arial" panose="020B0604020202020204" pitchFamily="34" charset="0"/>
              </a:rPr>
              <a:t> hours have fallen for the past 3 weeks</a:t>
            </a:r>
          </a:p>
          <a:p>
            <a:endParaRPr lang="en-GB" sz="1300" dirty="0" smtClean="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025569" y="0"/>
            <a:ext cx="7616141" cy="461665"/>
          </a:xfrm>
          <a:prstGeom prst="rect">
            <a:avLst/>
          </a:prstGeom>
          <a:noFill/>
        </p:spPr>
        <p:txBody>
          <a:bodyPr wrap="square" rtlCol="0">
            <a:spAutoFit/>
          </a:bodyPr>
          <a:lstStyle/>
          <a:p>
            <a:r>
              <a:rPr lang="en-GB" sz="1200" dirty="0" smtClean="0">
                <a:solidFill>
                  <a:prstClr val="white"/>
                </a:solidFill>
              </a:rPr>
              <a:t>Open cases are where a care need has been identified and recorded on CareFirst. Open Cases hours are the weekly hours assessed as required for each open case. Homecare hours are hours which Shire are currently providing.</a:t>
            </a:r>
            <a:endParaRPr lang="en-GB" sz="1200" dirty="0">
              <a:solidFill>
                <a:prstClr val="white"/>
              </a:solidFill>
            </a:endParaRPr>
          </a:p>
        </p:txBody>
      </p:sp>
      <p:sp>
        <p:nvSpPr>
          <p:cNvPr id="2" name="Rectangle 1"/>
          <p:cNvSpPr/>
          <p:nvPr/>
        </p:nvSpPr>
        <p:spPr>
          <a:xfrm>
            <a:off x="0" y="6336064"/>
            <a:ext cx="12192000" cy="507831"/>
          </a:xfrm>
          <a:prstGeom prst="rect">
            <a:avLst/>
          </a:prstGeom>
        </p:spPr>
        <p:txBody>
          <a:bodyPr wrap="square">
            <a:spAutoFit/>
          </a:bodyPr>
          <a:lstStyle/>
          <a:p>
            <a:r>
              <a:rPr lang="en-GB" sz="900" dirty="0">
                <a:solidFill>
                  <a:srgbClr val="FF0000"/>
                </a:solidFill>
                <a:latin typeface="Arial" panose="020B0604020202020204" pitchFamily="34" charset="0"/>
                <a:cs typeface="Arial" panose="020B0604020202020204" pitchFamily="34" charset="0"/>
              </a:rPr>
              <a:t>Homecare Hours </a:t>
            </a:r>
            <a:r>
              <a:rPr lang="en-GB" sz="900" dirty="0" smtClean="0">
                <a:solidFill>
                  <a:srgbClr val="FF0000"/>
                </a:solidFill>
                <a:latin typeface="Arial" panose="020B0604020202020204" pitchFamily="34" charset="0"/>
                <a:cs typeface="Arial" panose="020B0604020202020204" pitchFamily="34" charset="0"/>
              </a:rPr>
              <a:t>Provided </a:t>
            </a:r>
            <a:r>
              <a:rPr lang="en-GB" sz="900" dirty="0">
                <a:solidFill>
                  <a:srgbClr val="FF0000"/>
                </a:solidFill>
                <a:latin typeface="Arial" panose="020B0604020202020204" pitchFamily="34" charset="0"/>
                <a:cs typeface="Arial" panose="020B0604020202020204" pitchFamily="34" charset="0"/>
              </a:rPr>
              <a:t>are now reported as the redesigned National Support at  Home Framework for Supported Living and reported in the </a:t>
            </a:r>
            <a:r>
              <a:rPr lang="en-GB" sz="900" dirty="0" smtClean="0">
                <a:solidFill>
                  <a:srgbClr val="FF0000"/>
                </a:solidFill>
                <a:latin typeface="Arial" panose="020B0604020202020204" pitchFamily="34" charset="0"/>
                <a:cs typeface="Arial" panose="020B0604020202020204" pitchFamily="34" charset="0"/>
              </a:rPr>
              <a:t>Aberdeenshire SMT </a:t>
            </a:r>
            <a:r>
              <a:rPr lang="en-GB" sz="900" dirty="0">
                <a:solidFill>
                  <a:srgbClr val="FF0000"/>
                </a:solidFill>
                <a:latin typeface="Arial" panose="020B0604020202020204" pitchFamily="34" charset="0"/>
                <a:cs typeface="Arial" panose="020B0604020202020204" pitchFamily="34" charset="0"/>
              </a:rPr>
              <a:t>dashboard</a:t>
            </a:r>
            <a:r>
              <a:rPr lang="en-GB" sz="900" dirty="0" smtClean="0">
                <a:solidFill>
                  <a:srgbClr val="FF0000"/>
                </a:solidFill>
                <a:latin typeface="Arial" panose="020B0604020202020204" pitchFamily="34" charset="0"/>
                <a:cs typeface="Arial" panose="020B0604020202020204" pitchFamily="34" charset="0"/>
              </a:rPr>
              <a:t>.</a:t>
            </a:r>
            <a:endParaRPr lang="en-GB" sz="900" dirty="0">
              <a:solidFill>
                <a:srgbClr val="FF0000"/>
              </a:solidFill>
              <a:latin typeface="Arial" panose="020B0604020202020204" pitchFamily="34" charset="0"/>
              <a:cs typeface="Arial" panose="020B0604020202020204" pitchFamily="34" charset="0"/>
            </a:endParaRPr>
          </a:p>
          <a:p>
            <a:r>
              <a:rPr lang="en-GB" sz="900" dirty="0">
                <a:solidFill>
                  <a:srgbClr val="FF0000"/>
                </a:solidFill>
                <a:latin typeface="Arial" panose="020B0604020202020204" pitchFamily="34" charset="0"/>
                <a:cs typeface="Arial" panose="020B0604020202020204" pitchFamily="34" charset="0"/>
              </a:rPr>
              <a:t>The Care at Home and Supported Living services have now been merged into one “Support at Home” service – so the numbers will jump next week.  However, existing agreements remain as they were but these will gradually be changed over to become Support at Home – any new agreements will be recorded as Support at Home</a:t>
            </a:r>
          </a:p>
        </p:txBody>
      </p:sp>
      <p:pic>
        <p:nvPicPr>
          <p:cNvPr id="3" name="Picture 2"/>
          <p:cNvPicPr>
            <a:picLocks noChangeAspect="1"/>
          </p:cNvPicPr>
          <p:nvPr/>
        </p:nvPicPr>
        <p:blipFill>
          <a:blip r:embed="rId2"/>
          <a:stretch>
            <a:fillRect/>
          </a:stretch>
        </p:blipFill>
        <p:spPr>
          <a:xfrm>
            <a:off x="1" y="0"/>
            <a:ext cx="9321606" cy="6336064"/>
          </a:xfrm>
          <a:prstGeom prst="rect">
            <a:avLst/>
          </a:prstGeom>
        </p:spPr>
      </p:pic>
    </p:spTree>
    <p:extLst>
      <p:ext uri="{BB962C8B-B14F-4D97-AF65-F5344CB8AC3E}">
        <p14:creationId xmlns:p14="http://schemas.microsoft.com/office/powerpoint/2010/main" val="14828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 letter&#10;&#10;Description automatically generated">
            <a:extLst>
              <a:ext uri="{FF2B5EF4-FFF2-40B4-BE49-F238E27FC236}">
                <a16:creationId xmlns:a16="http://schemas.microsoft.com/office/drawing/2014/main" id="{7269AFB2-82F8-A7C9-95B0-60A9FCF3291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68755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848007" cy="6693267"/>
          </a:xfrm>
          <a:prstGeom prst="rect">
            <a:avLst/>
          </a:prstGeom>
        </p:spPr>
      </p:pic>
      <p:sp>
        <p:nvSpPr>
          <p:cNvPr id="5" name="TextBox 4"/>
          <p:cNvSpPr txBox="1"/>
          <p:nvPr/>
        </p:nvSpPr>
        <p:spPr>
          <a:xfrm>
            <a:off x="9848007" y="63643"/>
            <a:ext cx="2333204" cy="6555641"/>
          </a:xfrm>
          <a:prstGeom prst="rect">
            <a:avLst/>
          </a:prstGeom>
          <a:noFill/>
        </p:spPr>
        <p:txBody>
          <a:bodyPr wrap="square" rtlCol="0">
            <a:spAutoFit/>
          </a:bodyPr>
          <a:lstStyle/>
          <a:p>
            <a:r>
              <a:rPr lang="en-GB" sz="1400" dirty="0" smtClean="0">
                <a:solidFill>
                  <a:srgbClr val="4472C4">
                    <a:lumMod val="50000"/>
                  </a:srgbClr>
                </a:solidFill>
                <a:latin typeface="Arial" panose="020B0604020202020204" pitchFamily="34" charset="0"/>
                <a:cs typeface="Arial" panose="020B0604020202020204" pitchFamily="34" charset="0"/>
              </a:rPr>
              <a:t>At 16 May:</a:t>
            </a:r>
          </a:p>
          <a:p>
            <a:endParaRPr lang="en-GB"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smtClean="0">
                <a:solidFill>
                  <a:srgbClr val="002060"/>
                </a:solidFill>
                <a:latin typeface="Arial" panose="020B0604020202020204" pitchFamily="34" charset="0"/>
                <a:cs typeface="Arial" panose="020B0604020202020204" pitchFamily="34" charset="0"/>
              </a:rPr>
              <a:t>Care hours not provided in the community </a:t>
            </a:r>
            <a:r>
              <a:rPr lang="en-GB" sz="1400" dirty="0" smtClean="0">
                <a:solidFill>
                  <a:srgbClr val="002060"/>
                </a:solidFill>
                <a:latin typeface="Arial" panose="020B0604020202020204" pitchFamily="34" charset="0"/>
                <a:cs typeface="Arial" panose="020B0604020202020204" pitchFamily="34" charset="0"/>
              </a:rPr>
              <a:t>down 25.</a:t>
            </a:r>
          </a:p>
          <a:p>
            <a:pPr marL="285750" indent="-285750">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Hours for those in hospital is up 17 this week</a:t>
            </a:r>
          </a:p>
          <a:p>
            <a:pPr marL="285750" indent="-285750">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1,177 total hours not provided per week (down 60), and </a:t>
            </a:r>
            <a:r>
              <a:rPr lang="en-GB" sz="1400" dirty="0" smtClean="0">
                <a:solidFill>
                  <a:srgbClr val="5B9BD5"/>
                </a:solidFill>
                <a:latin typeface="Arial" panose="020B0604020202020204" pitchFamily="34" charset="0"/>
                <a:cs typeface="Arial" panose="020B0604020202020204" pitchFamily="34" charset="0"/>
              </a:rPr>
              <a:t>below an average of 1,214 since Aug</a:t>
            </a:r>
            <a:endParaRPr lang="en-GB" sz="1400" dirty="0">
              <a:solidFill>
                <a:srgbClr val="5B9BD5"/>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149 clients assessed, but waiting for care (down 2), </a:t>
            </a:r>
            <a:r>
              <a:rPr lang="en-GB" sz="1400" b="1" dirty="0" smtClean="0">
                <a:solidFill>
                  <a:srgbClr val="5B9BD5"/>
                </a:solidFill>
                <a:latin typeface="Arial" panose="020B0604020202020204" pitchFamily="34" charset="0"/>
                <a:cs typeface="Arial" panose="020B0604020202020204" pitchFamily="34" charset="0"/>
              </a:rPr>
              <a:t>above average</a:t>
            </a:r>
            <a:r>
              <a:rPr lang="en-GB" sz="1400" dirty="0" smtClean="0">
                <a:solidFill>
                  <a:srgbClr val="5B9BD5"/>
                </a:solidFill>
                <a:latin typeface="Arial" panose="020B0604020202020204" pitchFamily="34" charset="0"/>
                <a:cs typeface="Arial" panose="020B0604020202020204" pitchFamily="34" charset="0"/>
              </a:rPr>
              <a:t> of 137 since Aug</a:t>
            </a:r>
          </a:p>
          <a:p>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275 clients awaiting review (down 5), </a:t>
            </a:r>
            <a:r>
              <a:rPr lang="en-GB" sz="1400" dirty="0" smtClean="0">
                <a:solidFill>
                  <a:srgbClr val="5B9BD5"/>
                </a:solidFill>
                <a:latin typeface="Arial" panose="020B0604020202020204" pitchFamily="34" charset="0"/>
                <a:cs typeface="Arial" panose="020B0604020202020204" pitchFamily="34" charset="0"/>
              </a:rPr>
              <a:t>below average of 302</a:t>
            </a:r>
          </a:p>
          <a:p>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127 clients waiting for a social care assessment (up 8), </a:t>
            </a:r>
            <a:r>
              <a:rPr lang="en-GB" sz="1400" dirty="0" smtClean="0">
                <a:solidFill>
                  <a:srgbClr val="5B9BD5"/>
                </a:solidFill>
                <a:latin typeface="Arial" panose="020B0604020202020204" pitchFamily="34" charset="0"/>
                <a:cs typeface="Arial" panose="020B0604020202020204" pitchFamily="34" charset="0"/>
              </a:rPr>
              <a:t>below average of 145</a:t>
            </a:r>
          </a:p>
        </p:txBody>
      </p:sp>
      <p:sp>
        <p:nvSpPr>
          <p:cNvPr id="7" name="TextBox 6"/>
          <p:cNvSpPr txBox="1"/>
          <p:nvPr/>
        </p:nvSpPr>
        <p:spPr>
          <a:xfrm>
            <a:off x="1549881" y="63643"/>
            <a:ext cx="7697165" cy="430887"/>
          </a:xfrm>
          <a:prstGeom prst="rect">
            <a:avLst/>
          </a:prstGeom>
          <a:noFill/>
        </p:spPr>
        <p:txBody>
          <a:bodyPr wrap="square" rtlCol="0">
            <a:spAutoFit/>
          </a:bodyPr>
          <a:lstStyle/>
          <a:p>
            <a:r>
              <a:rPr lang="en-GB" sz="1050" dirty="0" smtClean="0">
                <a:solidFill>
                  <a:prstClr val="white"/>
                </a:solidFill>
              </a:rPr>
              <a:t>Hours are the number of weekly hours identified as required for that individual. No data is available for length of time on the waiting list to identify unmet need.</a:t>
            </a:r>
            <a:endParaRPr lang="en-GB" sz="1050" dirty="0">
              <a:solidFill>
                <a:prstClr val="white"/>
              </a:solidFill>
            </a:endParaRPr>
          </a:p>
        </p:txBody>
      </p:sp>
    </p:spTree>
    <p:extLst>
      <p:ext uri="{BB962C8B-B14F-4D97-AF65-F5344CB8AC3E}">
        <p14:creationId xmlns:p14="http://schemas.microsoft.com/office/powerpoint/2010/main" val="240249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B</a:t>
            </a:r>
            <a:endParaRPr lang="en-GB" dirty="0"/>
          </a:p>
        </p:txBody>
      </p:sp>
      <p:sp>
        <p:nvSpPr>
          <p:cNvPr id="3" name="Text Placeholder 2"/>
          <p:cNvSpPr>
            <a:spLocks noGrp="1"/>
          </p:cNvSpPr>
          <p:nvPr>
            <p:ph type="body" idx="1"/>
          </p:nvPr>
        </p:nvSpPr>
        <p:spPr/>
        <p:txBody>
          <a:bodyPr/>
          <a:lstStyle/>
          <a:p>
            <a:r>
              <a:rPr lang="en-GB" i="1" dirty="0" smtClean="0">
                <a:solidFill>
                  <a:schemeClr val="tx1"/>
                </a:solidFill>
              </a:rPr>
              <a:t>COVID summary</a:t>
            </a:r>
            <a:endParaRPr lang="en-GB" i="1" dirty="0">
              <a:solidFill>
                <a:schemeClr val="tx1"/>
              </a:solidFill>
            </a:endParaRPr>
          </a:p>
          <a:p>
            <a:endParaRPr lang="en-GB" dirty="0"/>
          </a:p>
        </p:txBody>
      </p:sp>
    </p:spTree>
    <p:extLst>
      <p:ext uri="{BB962C8B-B14F-4D97-AF65-F5344CB8AC3E}">
        <p14:creationId xmlns:p14="http://schemas.microsoft.com/office/powerpoint/2010/main" val="277509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Covid cases across Scotland</a:t>
            </a:r>
            <a:endParaRPr lang="en-GB" sz="3200" dirty="0">
              <a:solidFill>
                <a:srgbClr val="002060"/>
              </a:solidFill>
            </a:endParaRPr>
          </a:p>
        </p:txBody>
      </p:sp>
      <p:sp>
        <p:nvSpPr>
          <p:cNvPr id="12" name="Title 1"/>
          <p:cNvSpPr txBox="1">
            <a:spLocks/>
          </p:cNvSpPr>
          <p:nvPr/>
        </p:nvSpPr>
        <p:spPr>
          <a:xfrm>
            <a:off x="6110889" y="1128584"/>
            <a:ext cx="5641840" cy="204401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smtClean="0">
                <a:solidFill>
                  <a:srgbClr val="002060"/>
                </a:solidFill>
                <a:latin typeface="Calibri" panose="020F0502020204030204"/>
              </a:rPr>
              <a:t>Percentage of people testing positive for COVID-19 decreased for the eighth consecutive week</a:t>
            </a:r>
          </a:p>
          <a:p>
            <a:pPr marL="342900" indent="-342900">
              <a:buFont typeface="Arial" panose="020B0604020202020204" pitchFamily="34" charset="0"/>
              <a:buChar char="•"/>
            </a:pPr>
            <a:endParaRPr lang="en-GB" sz="1800" dirty="0" smtClean="0">
              <a:solidFill>
                <a:srgbClr val="002060"/>
              </a:solidFill>
              <a:latin typeface="Calibri" panose="020F0502020204030204"/>
            </a:endParaRPr>
          </a:p>
          <a:p>
            <a:pPr marL="342900" indent="-342900">
              <a:buFont typeface="Arial" panose="020B0604020202020204" pitchFamily="34" charset="0"/>
              <a:buChar char="•"/>
            </a:pPr>
            <a:r>
              <a:rPr lang="en-GB" sz="1800" dirty="0" smtClean="0">
                <a:solidFill>
                  <a:srgbClr val="002060"/>
                </a:solidFill>
                <a:latin typeface="Calibri" panose="020F0502020204030204"/>
              </a:rPr>
              <a:t>ONS estimate that around 1 in 45 people had COVID-19 in the week ending 13th May 2022</a:t>
            </a:r>
            <a:endParaRPr lang="en-GB" sz="1800" dirty="0">
              <a:solidFill>
                <a:srgbClr val="002060"/>
              </a:solidFill>
              <a:latin typeface="Calibri" panose="020F0502020204030204"/>
            </a:endParaRPr>
          </a:p>
        </p:txBody>
      </p:sp>
      <p:pic>
        <p:nvPicPr>
          <p:cNvPr id="11" name="Picture 10"/>
          <p:cNvPicPr>
            <a:picLocks noChangeAspect="1"/>
          </p:cNvPicPr>
          <p:nvPr/>
        </p:nvPicPr>
        <p:blipFill>
          <a:blip r:embed="rId3"/>
          <a:stretch>
            <a:fillRect/>
          </a:stretch>
        </p:blipFill>
        <p:spPr>
          <a:xfrm>
            <a:off x="151859" y="6620889"/>
            <a:ext cx="4342353" cy="152177"/>
          </a:xfrm>
          <a:prstGeom prst="rect">
            <a:avLst/>
          </a:prstGeom>
        </p:spPr>
      </p:pic>
      <p:sp>
        <p:nvSpPr>
          <p:cNvPr id="2" name="Rectangle 1"/>
          <p:cNvSpPr/>
          <p:nvPr/>
        </p:nvSpPr>
        <p:spPr>
          <a:xfrm>
            <a:off x="7022840" y="6558479"/>
            <a:ext cx="5169160" cy="276999"/>
          </a:xfrm>
          <a:prstGeom prst="rect">
            <a:avLst/>
          </a:prstGeom>
        </p:spPr>
        <p:txBody>
          <a:bodyPr wrap="square">
            <a:spAutoFit/>
          </a:bodyPr>
          <a:lstStyle/>
          <a:p>
            <a:r>
              <a:rPr lang="en-GB" sz="1200" dirty="0" smtClean="0">
                <a:hlinkClick r:id="rId4"/>
              </a:rPr>
              <a:t>Coronavirus </a:t>
            </a:r>
            <a:r>
              <a:rPr lang="en-GB" sz="1200" dirty="0">
                <a:hlinkClick r:id="rId4"/>
              </a:rPr>
              <a:t>(COVID-19) latest insights - Office for National Statistics (ons.gov.uk)</a:t>
            </a:r>
            <a:endParaRPr lang="en-GB" sz="1200" dirty="0"/>
          </a:p>
        </p:txBody>
      </p:sp>
      <p:pic>
        <p:nvPicPr>
          <p:cNvPr id="6" name="Picture 5"/>
          <p:cNvPicPr>
            <a:picLocks noChangeAspect="1"/>
          </p:cNvPicPr>
          <p:nvPr/>
        </p:nvPicPr>
        <p:blipFill>
          <a:blip r:embed="rId5"/>
          <a:stretch>
            <a:fillRect/>
          </a:stretch>
        </p:blipFill>
        <p:spPr>
          <a:xfrm>
            <a:off x="151859" y="623138"/>
            <a:ext cx="5707765" cy="3618474"/>
          </a:xfrm>
          <a:prstGeom prst="rect">
            <a:avLst/>
          </a:prstGeom>
        </p:spPr>
      </p:pic>
      <p:pic>
        <p:nvPicPr>
          <p:cNvPr id="8" name="Picture 7"/>
          <p:cNvPicPr>
            <a:picLocks noChangeAspect="1"/>
          </p:cNvPicPr>
          <p:nvPr/>
        </p:nvPicPr>
        <p:blipFill>
          <a:blip r:embed="rId6"/>
          <a:stretch>
            <a:fillRect/>
          </a:stretch>
        </p:blipFill>
        <p:spPr>
          <a:xfrm>
            <a:off x="6502294" y="3620278"/>
            <a:ext cx="5473233" cy="2821869"/>
          </a:xfrm>
          <a:prstGeom prst="rect">
            <a:avLst/>
          </a:prstGeom>
        </p:spPr>
      </p:pic>
    </p:spTree>
    <p:extLst>
      <p:ext uri="{BB962C8B-B14F-4D97-AF65-F5344CB8AC3E}">
        <p14:creationId xmlns:p14="http://schemas.microsoft.com/office/powerpoint/2010/main" val="4121914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Covid cases across Grampian</a:t>
            </a:r>
            <a:endParaRPr lang="en-GB" sz="3200" dirty="0">
              <a:solidFill>
                <a:srgbClr val="002060"/>
              </a:solidFill>
            </a:endParaRPr>
          </a:p>
        </p:txBody>
      </p:sp>
      <p:sp>
        <p:nvSpPr>
          <p:cNvPr id="6" name="TextBox 5"/>
          <p:cNvSpPr txBox="1"/>
          <p:nvPr/>
        </p:nvSpPr>
        <p:spPr>
          <a:xfrm>
            <a:off x="4267" y="6627168"/>
            <a:ext cx="12003691" cy="230832"/>
          </a:xfrm>
          <a:prstGeom prst="rect">
            <a:avLst/>
          </a:prstGeom>
          <a:noFill/>
        </p:spPr>
        <p:txBody>
          <a:bodyPr wrap="square" rtlCol="0">
            <a:spAutoFit/>
          </a:bodyPr>
          <a:lstStyle/>
          <a:p>
            <a:r>
              <a:rPr lang="en-GB" sz="900" dirty="0" smtClean="0">
                <a:solidFill>
                  <a:prstClr val="black"/>
                </a:solidFill>
              </a:rPr>
              <a:t>Click here to go to the Illuminate report - </a:t>
            </a:r>
            <a:r>
              <a:rPr lang="en-GB" sz="900" dirty="0" smtClean="0">
                <a:solidFill>
                  <a:prstClr val="black"/>
                </a:solidFill>
                <a:hlinkClick r:id="rId2"/>
              </a:rPr>
              <a:t>Test and Protect Surveillance Report: Index Cases by Create Date - Tableau Server</a:t>
            </a:r>
            <a:endParaRPr lang="en-GB" sz="900" dirty="0">
              <a:solidFill>
                <a:prstClr val="black"/>
              </a:solidFill>
            </a:endParaRPr>
          </a:p>
        </p:txBody>
      </p:sp>
      <p:sp>
        <p:nvSpPr>
          <p:cNvPr id="12" name="Title 1"/>
          <p:cNvSpPr txBox="1">
            <a:spLocks/>
          </p:cNvSpPr>
          <p:nvPr/>
        </p:nvSpPr>
        <p:spPr>
          <a:xfrm>
            <a:off x="170640" y="4441295"/>
            <a:ext cx="5934325" cy="204401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smtClean="0">
                <a:solidFill>
                  <a:srgbClr val="002060"/>
                </a:solidFill>
                <a:latin typeface="Calibri" panose="020F0502020204030204"/>
              </a:rPr>
              <a:t>Recorded cases continue to fall across all age groups</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smtClean="0">
              <a:solidFill>
                <a:srgbClr val="002060"/>
              </a:solidFill>
              <a:latin typeface="Calibri" panose="020F0502020204030204"/>
            </a:endParaRPr>
          </a:p>
          <a:p>
            <a:pPr marL="342900" indent="-342900">
              <a:buFont typeface="Arial" panose="020B0604020202020204" pitchFamily="34" charset="0"/>
              <a:buChar char="•"/>
            </a:pPr>
            <a:r>
              <a:rPr lang="en-GB" sz="1800" dirty="0" smtClean="0">
                <a:solidFill>
                  <a:srgbClr val="002060"/>
                </a:solidFill>
                <a:latin typeface="Calibri" panose="020F0502020204030204"/>
              </a:rPr>
              <a:t>Local data </a:t>
            </a:r>
            <a:r>
              <a:rPr lang="en-GB" sz="1800" dirty="0">
                <a:solidFill>
                  <a:srgbClr val="002060"/>
                </a:solidFill>
                <a:latin typeface="Calibri" panose="020F0502020204030204"/>
              </a:rPr>
              <a:t>impacted due to reduced/removed testing criteria</a:t>
            </a:r>
            <a:endParaRPr lang="en-GB" sz="1800" dirty="0" smtClean="0">
              <a:solidFill>
                <a:srgbClr val="002060"/>
              </a:solidFill>
              <a:latin typeface="Calibri" panose="020F0502020204030204"/>
            </a:endParaRPr>
          </a:p>
        </p:txBody>
      </p:sp>
      <p:pic>
        <p:nvPicPr>
          <p:cNvPr id="14" name="Picture 13"/>
          <p:cNvPicPr>
            <a:picLocks noChangeAspect="1"/>
          </p:cNvPicPr>
          <p:nvPr/>
        </p:nvPicPr>
        <p:blipFill>
          <a:blip r:embed="rId3"/>
          <a:stretch>
            <a:fillRect/>
          </a:stretch>
        </p:blipFill>
        <p:spPr>
          <a:xfrm>
            <a:off x="4678852" y="2651110"/>
            <a:ext cx="1714739" cy="419158"/>
          </a:xfrm>
          <a:prstGeom prst="rect">
            <a:avLst/>
          </a:prstGeom>
        </p:spPr>
      </p:pic>
      <p:pic>
        <p:nvPicPr>
          <p:cNvPr id="5" name="Picture 4"/>
          <p:cNvPicPr>
            <a:picLocks noChangeAspect="1"/>
          </p:cNvPicPr>
          <p:nvPr/>
        </p:nvPicPr>
        <p:blipFill>
          <a:blip r:embed="rId4"/>
          <a:stretch>
            <a:fillRect/>
          </a:stretch>
        </p:blipFill>
        <p:spPr>
          <a:xfrm>
            <a:off x="151859" y="619250"/>
            <a:ext cx="5800563" cy="1359507"/>
          </a:xfrm>
          <a:prstGeom prst="rect">
            <a:avLst/>
          </a:prstGeom>
        </p:spPr>
      </p:pic>
      <p:pic>
        <p:nvPicPr>
          <p:cNvPr id="7" name="Picture 6"/>
          <p:cNvPicPr>
            <a:picLocks noChangeAspect="1"/>
          </p:cNvPicPr>
          <p:nvPr/>
        </p:nvPicPr>
        <p:blipFill>
          <a:blip r:embed="rId5"/>
          <a:stretch>
            <a:fillRect/>
          </a:stretch>
        </p:blipFill>
        <p:spPr>
          <a:xfrm>
            <a:off x="132073" y="2043518"/>
            <a:ext cx="4477250" cy="1955766"/>
          </a:xfrm>
          <a:prstGeom prst="rect">
            <a:avLst/>
          </a:prstGeom>
        </p:spPr>
      </p:pic>
      <p:pic>
        <p:nvPicPr>
          <p:cNvPr id="8" name="Picture 7"/>
          <p:cNvPicPr>
            <a:picLocks noChangeAspect="1"/>
          </p:cNvPicPr>
          <p:nvPr/>
        </p:nvPicPr>
        <p:blipFill>
          <a:blip r:embed="rId6"/>
          <a:stretch>
            <a:fillRect/>
          </a:stretch>
        </p:blipFill>
        <p:spPr>
          <a:xfrm>
            <a:off x="6319325" y="439075"/>
            <a:ext cx="5760720" cy="6046237"/>
          </a:xfrm>
          <a:prstGeom prst="rect">
            <a:avLst/>
          </a:prstGeom>
        </p:spPr>
      </p:pic>
    </p:spTree>
    <p:extLst>
      <p:ext uri="{BB962C8B-B14F-4D97-AF65-F5344CB8AC3E}">
        <p14:creationId xmlns:p14="http://schemas.microsoft.com/office/powerpoint/2010/main" val="177364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smtClean="0">
                <a:solidFill>
                  <a:srgbClr val="002060"/>
                </a:solidFill>
              </a:rPr>
              <a:t>Covid</a:t>
            </a:r>
            <a:r>
              <a:rPr lang="en-GB" sz="3200" dirty="0" smtClean="0">
                <a:solidFill>
                  <a:srgbClr val="002060"/>
                </a:solidFill>
              </a:rPr>
              <a:t> cases: Health and Social Care workers</a:t>
            </a:r>
            <a:endParaRPr lang="en-GB" sz="3200" dirty="0">
              <a:solidFill>
                <a:srgbClr val="002060"/>
              </a:solidFill>
            </a:endParaRPr>
          </a:p>
        </p:txBody>
      </p:sp>
      <p:sp>
        <p:nvSpPr>
          <p:cNvPr id="8" name="Title 1"/>
          <p:cNvSpPr txBox="1">
            <a:spLocks/>
          </p:cNvSpPr>
          <p:nvPr/>
        </p:nvSpPr>
        <p:spPr>
          <a:xfrm>
            <a:off x="5626093" y="5304625"/>
            <a:ext cx="5185343" cy="46075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2000" dirty="0" smtClean="0">
                <a:solidFill>
                  <a:srgbClr val="002060"/>
                </a:solidFill>
                <a:latin typeface="Calibri" panose="020F0502020204030204"/>
              </a:rPr>
              <a:t>Case numbers continue to fall</a:t>
            </a:r>
          </a:p>
          <a:p>
            <a:pPr marL="342900" indent="-342900">
              <a:buFont typeface="Arial" panose="020B0604020202020204" pitchFamily="34" charset="0"/>
              <a:buChar char="•"/>
            </a:pPr>
            <a:endParaRPr lang="en-GB" sz="2000" dirty="0">
              <a:solidFill>
                <a:srgbClr val="002060"/>
              </a:solidFill>
              <a:latin typeface="Calibri" panose="020F0502020204030204"/>
            </a:endParaRPr>
          </a:p>
        </p:txBody>
      </p:sp>
      <p:pic>
        <p:nvPicPr>
          <p:cNvPr id="2" name="Picture 1"/>
          <p:cNvPicPr>
            <a:picLocks noChangeAspect="1"/>
          </p:cNvPicPr>
          <p:nvPr/>
        </p:nvPicPr>
        <p:blipFill>
          <a:blip r:embed="rId2"/>
          <a:stretch>
            <a:fillRect/>
          </a:stretch>
        </p:blipFill>
        <p:spPr>
          <a:xfrm>
            <a:off x="151859" y="769453"/>
            <a:ext cx="10126488" cy="4124901"/>
          </a:xfrm>
          <a:prstGeom prst="rect">
            <a:avLst/>
          </a:prstGeom>
        </p:spPr>
      </p:pic>
    </p:spTree>
    <p:extLst>
      <p:ext uri="{BB962C8B-B14F-4D97-AF65-F5344CB8AC3E}">
        <p14:creationId xmlns:p14="http://schemas.microsoft.com/office/powerpoint/2010/main" val="3430641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Hospital admissions</a:t>
            </a:r>
            <a:endParaRPr lang="en-GB" sz="3200" dirty="0">
              <a:solidFill>
                <a:srgbClr val="002060"/>
              </a:solidFill>
            </a:endParaRPr>
          </a:p>
        </p:txBody>
      </p:sp>
      <p:sp>
        <p:nvSpPr>
          <p:cNvPr id="6" name="Rectangle 5"/>
          <p:cNvSpPr/>
          <p:nvPr/>
        </p:nvSpPr>
        <p:spPr>
          <a:xfrm>
            <a:off x="83814" y="3531151"/>
            <a:ext cx="5991616" cy="646331"/>
          </a:xfrm>
          <a:prstGeom prst="rect">
            <a:avLst/>
          </a:prstGeom>
        </p:spPr>
        <p:txBody>
          <a:bodyPr wrap="square">
            <a:spAutoFit/>
          </a:bodyPr>
          <a:lstStyle/>
          <a:p>
            <a:r>
              <a:rPr lang="en-GB" dirty="0">
                <a:solidFill>
                  <a:srgbClr val="002060"/>
                </a:solidFill>
              </a:rPr>
              <a:t>Admissions FOR symptomatic COVID have </a:t>
            </a:r>
            <a:r>
              <a:rPr lang="en-GB" dirty="0" smtClean="0">
                <a:solidFill>
                  <a:srgbClr val="002060"/>
                </a:solidFill>
              </a:rPr>
              <a:t>fallen over the </a:t>
            </a:r>
            <a:r>
              <a:rPr lang="en-GB" dirty="0">
                <a:solidFill>
                  <a:srgbClr val="002060"/>
                </a:solidFill>
              </a:rPr>
              <a:t>last fortnight</a:t>
            </a:r>
          </a:p>
        </p:txBody>
      </p:sp>
      <p:sp>
        <p:nvSpPr>
          <p:cNvPr id="16" name="Rectangle 15"/>
          <p:cNvSpPr/>
          <p:nvPr/>
        </p:nvSpPr>
        <p:spPr>
          <a:xfrm>
            <a:off x="33625" y="866437"/>
            <a:ext cx="6008670" cy="369332"/>
          </a:xfrm>
          <a:prstGeom prst="rect">
            <a:avLst/>
          </a:prstGeom>
        </p:spPr>
        <p:txBody>
          <a:bodyPr wrap="square">
            <a:spAutoFit/>
          </a:bodyPr>
          <a:lstStyle/>
          <a:p>
            <a:r>
              <a:rPr lang="en-GB" dirty="0">
                <a:solidFill>
                  <a:srgbClr val="002060"/>
                </a:solidFill>
              </a:rPr>
              <a:t>Admissions with COVID +</a:t>
            </a:r>
            <a:r>
              <a:rPr lang="en-GB" dirty="0" err="1">
                <a:solidFill>
                  <a:srgbClr val="002060"/>
                </a:solidFill>
              </a:rPr>
              <a:t>ve</a:t>
            </a:r>
            <a:r>
              <a:rPr lang="en-GB" dirty="0">
                <a:solidFill>
                  <a:srgbClr val="002060"/>
                </a:solidFill>
              </a:rPr>
              <a:t> test </a:t>
            </a:r>
            <a:r>
              <a:rPr lang="en-GB" dirty="0" smtClean="0">
                <a:solidFill>
                  <a:srgbClr val="002060"/>
                </a:solidFill>
              </a:rPr>
              <a:t>continue to fall</a:t>
            </a:r>
            <a:endParaRPr lang="en-GB" dirty="0">
              <a:solidFill>
                <a:srgbClr val="002060"/>
              </a:solidFill>
            </a:endParaRPr>
          </a:p>
        </p:txBody>
      </p:sp>
      <p:sp>
        <p:nvSpPr>
          <p:cNvPr id="5" name="Title 1"/>
          <p:cNvSpPr txBox="1">
            <a:spLocks/>
          </p:cNvSpPr>
          <p:nvPr/>
        </p:nvSpPr>
        <p:spPr>
          <a:xfrm>
            <a:off x="6308995" y="496786"/>
            <a:ext cx="5828121" cy="642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smtClean="0">
                <a:solidFill>
                  <a:srgbClr val="002060"/>
                </a:solidFill>
                <a:latin typeface="Calibri" panose="020F0502020204030204"/>
              </a:rPr>
              <a:t>Admissions with COVID +</a:t>
            </a:r>
            <a:r>
              <a:rPr lang="en-GB" sz="1800" dirty="0" err="1" smtClean="0">
                <a:solidFill>
                  <a:srgbClr val="002060"/>
                </a:solidFill>
                <a:latin typeface="Calibri" panose="020F0502020204030204"/>
              </a:rPr>
              <a:t>ve</a:t>
            </a:r>
            <a:r>
              <a:rPr lang="en-GB" sz="1800" dirty="0" smtClean="0">
                <a:solidFill>
                  <a:srgbClr val="002060"/>
                </a:solidFill>
                <a:latin typeface="Calibri" panose="020F0502020204030204"/>
              </a:rPr>
              <a:t> test </a:t>
            </a:r>
            <a:r>
              <a:rPr lang="en-GB" sz="1800" dirty="0">
                <a:solidFill>
                  <a:srgbClr val="002060"/>
                </a:solidFill>
                <a:latin typeface="Calibri" panose="020F0502020204030204"/>
              </a:rPr>
              <a:t>are </a:t>
            </a:r>
            <a:r>
              <a:rPr lang="en-GB" sz="1800" dirty="0" smtClean="0">
                <a:solidFill>
                  <a:srgbClr val="002060"/>
                </a:solidFill>
                <a:latin typeface="Calibri" panose="020F0502020204030204"/>
              </a:rPr>
              <a:t>falling </a:t>
            </a:r>
            <a:r>
              <a:rPr lang="en-GB" sz="1800" dirty="0">
                <a:solidFill>
                  <a:srgbClr val="002060"/>
                </a:solidFill>
                <a:latin typeface="Calibri" panose="020F0502020204030204"/>
              </a:rPr>
              <a:t>in </a:t>
            </a:r>
            <a:r>
              <a:rPr lang="en-GB" sz="1800" dirty="0" smtClean="0">
                <a:solidFill>
                  <a:srgbClr val="002060"/>
                </a:solidFill>
                <a:latin typeface="Calibri" panose="020F0502020204030204"/>
              </a:rPr>
              <a:t>most age categories, over 70s have plateaued</a:t>
            </a:r>
            <a:endParaRPr lang="en-GB" sz="1800" dirty="0">
              <a:solidFill>
                <a:srgbClr val="002060"/>
              </a:solidFill>
              <a:latin typeface="Calibri" panose="020F0502020204030204"/>
            </a:endParaRPr>
          </a:p>
        </p:txBody>
      </p:sp>
      <p:sp>
        <p:nvSpPr>
          <p:cNvPr id="15" name="Title 1"/>
          <p:cNvSpPr txBox="1">
            <a:spLocks/>
          </p:cNvSpPr>
          <p:nvPr/>
        </p:nvSpPr>
        <p:spPr>
          <a:xfrm>
            <a:off x="6238526" y="3899647"/>
            <a:ext cx="5828121" cy="3786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smtClean="0">
                <a:solidFill>
                  <a:srgbClr val="002060"/>
                </a:solidFill>
                <a:latin typeface="Calibri" panose="020F0502020204030204"/>
              </a:rPr>
              <a:t>ICU admissions remain low/stable across all age groups</a:t>
            </a:r>
            <a:endParaRPr lang="en-GB" sz="1800" dirty="0">
              <a:solidFill>
                <a:srgbClr val="002060"/>
              </a:solidFill>
              <a:latin typeface="Calibri" panose="020F0502020204030204"/>
            </a:endParaRPr>
          </a:p>
        </p:txBody>
      </p:sp>
      <p:pic>
        <p:nvPicPr>
          <p:cNvPr id="3" name="Picture 2"/>
          <p:cNvPicPr>
            <a:picLocks noChangeAspect="1"/>
          </p:cNvPicPr>
          <p:nvPr/>
        </p:nvPicPr>
        <p:blipFill>
          <a:blip r:embed="rId2"/>
          <a:stretch>
            <a:fillRect/>
          </a:stretch>
        </p:blipFill>
        <p:spPr>
          <a:xfrm>
            <a:off x="70469" y="3290367"/>
            <a:ext cx="5788069" cy="240784"/>
          </a:xfrm>
          <a:prstGeom prst="rect">
            <a:avLst/>
          </a:prstGeom>
        </p:spPr>
      </p:pic>
      <p:pic>
        <p:nvPicPr>
          <p:cNvPr id="8" name="Picture 7"/>
          <p:cNvPicPr>
            <a:picLocks noChangeAspect="1"/>
          </p:cNvPicPr>
          <p:nvPr/>
        </p:nvPicPr>
        <p:blipFill>
          <a:blip r:embed="rId3"/>
          <a:stretch>
            <a:fillRect/>
          </a:stretch>
        </p:blipFill>
        <p:spPr>
          <a:xfrm>
            <a:off x="70470" y="1307976"/>
            <a:ext cx="6064292" cy="1970531"/>
          </a:xfrm>
          <a:prstGeom prst="rect">
            <a:avLst/>
          </a:prstGeom>
        </p:spPr>
      </p:pic>
      <p:pic>
        <p:nvPicPr>
          <p:cNvPr id="9" name="Picture 8"/>
          <p:cNvPicPr>
            <a:picLocks noChangeAspect="1"/>
          </p:cNvPicPr>
          <p:nvPr/>
        </p:nvPicPr>
        <p:blipFill>
          <a:blip r:embed="rId4"/>
          <a:stretch>
            <a:fillRect/>
          </a:stretch>
        </p:blipFill>
        <p:spPr>
          <a:xfrm>
            <a:off x="83813" y="4177482"/>
            <a:ext cx="6050949" cy="1775041"/>
          </a:xfrm>
          <a:prstGeom prst="rect">
            <a:avLst/>
          </a:prstGeom>
        </p:spPr>
      </p:pic>
      <p:pic>
        <p:nvPicPr>
          <p:cNvPr id="10" name="Picture 9"/>
          <p:cNvPicPr>
            <a:picLocks noChangeAspect="1"/>
          </p:cNvPicPr>
          <p:nvPr/>
        </p:nvPicPr>
        <p:blipFill>
          <a:blip r:embed="rId5"/>
          <a:stretch>
            <a:fillRect/>
          </a:stretch>
        </p:blipFill>
        <p:spPr>
          <a:xfrm>
            <a:off x="6061603" y="1051103"/>
            <a:ext cx="6075513" cy="2597166"/>
          </a:xfrm>
          <a:prstGeom prst="rect">
            <a:avLst/>
          </a:prstGeom>
        </p:spPr>
      </p:pic>
      <p:pic>
        <p:nvPicPr>
          <p:cNvPr id="11" name="Picture 10"/>
          <p:cNvPicPr>
            <a:picLocks noChangeAspect="1"/>
          </p:cNvPicPr>
          <p:nvPr/>
        </p:nvPicPr>
        <p:blipFill>
          <a:blip r:embed="rId6"/>
          <a:stretch>
            <a:fillRect/>
          </a:stretch>
        </p:blipFill>
        <p:spPr>
          <a:xfrm>
            <a:off x="6202592" y="4212947"/>
            <a:ext cx="5934523" cy="2579735"/>
          </a:xfrm>
          <a:prstGeom prst="rect">
            <a:avLst/>
          </a:prstGeom>
        </p:spPr>
      </p:pic>
    </p:spTree>
    <p:extLst>
      <p:ext uri="{BB962C8B-B14F-4D97-AF65-F5344CB8AC3E}">
        <p14:creationId xmlns:p14="http://schemas.microsoft.com/office/powerpoint/2010/main" val="3036796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Covid occupancy</a:t>
            </a:r>
            <a:endParaRPr lang="en-GB" sz="3200" dirty="0">
              <a:solidFill>
                <a:srgbClr val="002060"/>
              </a:solidFill>
            </a:endParaRPr>
          </a:p>
        </p:txBody>
      </p:sp>
      <p:sp>
        <p:nvSpPr>
          <p:cNvPr id="10" name="TextBox 9"/>
          <p:cNvSpPr txBox="1"/>
          <p:nvPr/>
        </p:nvSpPr>
        <p:spPr>
          <a:xfrm>
            <a:off x="7025054" y="6428892"/>
            <a:ext cx="5163593" cy="400110"/>
          </a:xfrm>
          <a:prstGeom prst="rect">
            <a:avLst/>
          </a:prstGeom>
          <a:noFill/>
        </p:spPr>
        <p:txBody>
          <a:bodyPr wrap="none" rtlCol="0">
            <a:spAutoFit/>
          </a:bodyPr>
          <a:lstStyle/>
          <a:p>
            <a:r>
              <a:rPr lang="en-GB" sz="1000" dirty="0" smtClean="0">
                <a:solidFill>
                  <a:srgbClr val="002060"/>
                </a:solidFill>
              </a:rPr>
              <a:t>Definite hospital onset = in hospital for at least 14 days prior to testing positive for the first time</a:t>
            </a:r>
          </a:p>
          <a:p>
            <a:r>
              <a:rPr lang="en-GB" sz="1000" dirty="0" smtClean="0">
                <a:solidFill>
                  <a:srgbClr val="002060"/>
                </a:solidFill>
              </a:rPr>
              <a:t>Possible hospital onset = in hospital for 8-14 days prior to testing positive for the first time</a:t>
            </a:r>
            <a:endParaRPr lang="en-GB" sz="1000" dirty="0">
              <a:solidFill>
                <a:srgbClr val="002060"/>
              </a:solidFill>
            </a:endParaRPr>
          </a:p>
        </p:txBody>
      </p:sp>
      <p:pic>
        <p:nvPicPr>
          <p:cNvPr id="13" name="Content Placeholder 3"/>
          <p:cNvPicPr>
            <a:picLocks noChangeAspect="1"/>
          </p:cNvPicPr>
          <p:nvPr/>
        </p:nvPicPr>
        <p:blipFill rotWithShape="1">
          <a:blip r:embed="rId2"/>
          <a:srcRect l="75950" t="41524" b="22661"/>
          <a:stretch/>
        </p:blipFill>
        <p:spPr>
          <a:xfrm>
            <a:off x="7171112" y="790924"/>
            <a:ext cx="2101366" cy="1558456"/>
          </a:xfrm>
          <a:prstGeom prst="rect">
            <a:avLst/>
          </a:prstGeom>
        </p:spPr>
      </p:pic>
      <p:sp>
        <p:nvSpPr>
          <p:cNvPr id="5" name="Title 1"/>
          <p:cNvSpPr txBox="1">
            <a:spLocks/>
          </p:cNvSpPr>
          <p:nvPr/>
        </p:nvSpPr>
        <p:spPr>
          <a:xfrm>
            <a:off x="7160692" y="2267639"/>
            <a:ext cx="4764608" cy="17216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err="1" smtClean="0">
                <a:solidFill>
                  <a:srgbClr val="002060"/>
                </a:solidFill>
                <a:latin typeface="Calibri" panose="020F0502020204030204"/>
              </a:rPr>
              <a:t>Covid</a:t>
            </a:r>
            <a:r>
              <a:rPr lang="en-GB" sz="1800" dirty="0" smtClean="0">
                <a:solidFill>
                  <a:srgbClr val="002060"/>
                </a:solidFill>
                <a:latin typeface="Calibri" panose="020F0502020204030204"/>
              </a:rPr>
              <a:t> </a:t>
            </a:r>
            <a:r>
              <a:rPr lang="en-GB" sz="1800" dirty="0">
                <a:solidFill>
                  <a:srgbClr val="002060"/>
                </a:solidFill>
                <a:latin typeface="Calibri" panose="020F0502020204030204"/>
              </a:rPr>
              <a:t>occupancy is currently 62 in comparison to 120 four weeks </a:t>
            </a:r>
            <a:r>
              <a:rPr lang="en-GB" sz="1800" dirty="0" smtClean="0">
                <a:solidFill>
                  <a:srgbClr val="002060"/>
                </a:solidFill>
                <a:latin typeface="Calibri" panose="020F0502020204030204"/>
              </a:rPr>
              <a:t>ago</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r>
              <a:rPr lang="en-GB" sz="1800" dirty="0">
                <a:solidFill>
                  <a:srgbClr val="002060"/>
                </a:solidFill>
                <a:latin typeface="Calibri" panose="020F0502020204030204"/>
              </a:rPr>
              <a:t>‘Definite/Probable FOR COVID’ occupancy has fallen to 5 (previously 24 in late-April)</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p:txBody>
      </p:sp>
      <p:sp>
        <p:nvSpPr>
          <p:cNvPr id="14" name="Title 1"/>
          <p:cNvSpPr txBox="1">
            <a:spLocks/>
          </p:cNvSpPr>
          <p:nvPr/>
        </p:nvSpPr>
        <p:spPr>
          <a:xfrm>
            <a:off x="9272478" y="4788977"/>
            <a:ext cx="2530289" cy="12432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smtClean="0">
                <a:solidFill>
                  <a:srgbClr val="002060"/>
                </a:solidFill>
                <a:latin typeface="Calibri" panose="020F0502020204030204"/>
              </a:rPr>
              <a:t>There has been a slight spike in the length of stay over the past week</a:t>
            </a:r>
          </a:p>
        </p:txBody>
      </p:sp>
      <p:pic>
        <p:nvPicPr>
          <p:cNvPr id="3" name="Picture 2"/>
          <p:cNvPicPr>
            <a:picLocks noChangeAspect="1"/>
          </p:cNvPicPr>
          <p:nvPr/>
        </p:nvPicPr>
        <p:blipFill>
          <a:blip r:embed="rId3"/>
          <a:stretch>
            <a:fillRect/>
          </a:stretch>
        </p:blipFill>
        <p:spPr>
          <a:xfrm>
            <a:off x="1" y="465135"/>
            <a:ext cx="7238358" cy="3397738"/>
          </a:xfrm>
          <a:prstGeom prst="rect">
            <a:avLst/>
          </a:prstGeom>
        </p:spPr>
      </p:pic>
      <p:pic>
        <p:nvPicPr>
          <p:cNvPr id="7" name="Picture 6"/>
          <p:cNvPicPr>
            <a:picLocks noChangeAspect="1"/>
          </p:cNvPicPr>
          <p:nvPr/>
        </p:nvPicPr>
        <p:blipFill>
          <a:blip r:embed="rId4"/>
          <a:stretch>
            <a:fillRect/>
          </a:stretch>
        </p:blipFill>
        <p:spPr>
          <a:xfrm>
            <a:off x="146020" y="4101772"/>
            <a:ext cx="8904674" cy="2026708"/>
          </a:xfrm>
          <a:prstGeom prst="rect">
            <a:avLst/>
          </a:prstGeom>
        </p:spPr>
      </p:pic>
    </p:spTree>
    <p:extLst>
      <p:ext uri="{BB962C8B-B14F-4D97-AF65-F5344CB8AC3E}">
        <p14:creationId xmlns:p14="http://schemas.microsoft.com/office/powerpoint/2010/main" val="1948553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Modelling: occupied bed days</a:t>
            </a:r>
            <a:endParaRPr lang="en-GB" sz="3200" dirty="0">
              <a:solidFill>
                <a:srgbClr val="002060"/>
              </a:solidFill>
            </a:endParaRPr>
          </a:p>
        </p:txBody>
      </p:sp>
      <p:sp>
        <p:nvSpPr>
          <p:cNvPr id="5" name="Title 1"/>
          <p:cNvSpPr txBox="1">
            <a:spLocks/>
          </p:cNvSpPr>
          <p:nvPr/>
        </p:nvSpPr>
        <p:spPr>
          <a:xfrm>
            <a:off x="6796798" y="5244104"/>
            <a:ext cx="4764608" cy="4475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smtClean="0">
                <a:solidFill>
                  <a:srgbClr val="002060"/>
                </a:solidFill>
                <a:latin typeface="Calibri" panose="020F0502020204030204"/>
              </a:rPr>
              <a:t>Continuing </a:t>
            </a:r>
            <a:r>
              <a:rPr lang="en-GB" sz="1800" dirty="0">
                <a:solidFill>
                  <a:srgbClr val="002060"/>
                </a:solidFill>
                <a:latin typeface="Calibri" panose="020F0502020204030204"/>
              </a:rPr>
              <a:t>to follow better case scenario</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p:txBody>
      </p:sp>
      <p:pic>
        <p:nvPicPr>
          <p:cNvPr id="9" name="Picture 8"/>
          <p:cNvPicPr>
            <a:picLocks noChangeAspect="1"/>
          </p:cNvPicPr>
          <p:nvPr/>
        </p:nvPicPr>
        <p:blipFill>
          <a:blip r:embed="rId2"/>
          <a:stretch>
            <a:fillRect/>
          </a:stretch>
        </p:blipFill>
        <p:spPr>
          <a:xfrm>
            <a:off x="111967" y="549886"/>
            <a:ext cx="10199152" cy="4371065"/>
          </a:xfrm>
          <a:prstGeom prst="rect">
            <a:avLst/>
          </a:prstGeom>
          <a:ln>
            <a:solidFill>
              <a:schemeClr val="accent1"/>
            </a:solidFill>
          </a:ln>
        </p:spPr>
      </p:pic>
    </p:spTree>
    <p:extLst>
      <p:ext uri="{BB962C8B-B14F-4D97-AF65-F5344CB8AC3E}">
        <p14:creationId xmlns:p14="http://schemas.microsoft.com/office/powerpoint/2010/main" val="886600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smtClean="0">
                <a:solidFill>
                  <a:srgbClr val="002060"/>
                </a:solidFill>
              </a:rPr>
              <a:t>Covid</a:t>
            </a:r>
            <a:r>
              <a:rPr lang="en-GB" sz="3200" dirty="0" smtClean="0">
                <a:solidFill>
                  <a:srgbClr val="002060"/>
                </a:solidFill>
              </a:rPr>
              <a:t> in Care Homes/Sheltered Housing</a:t>
            </a:r>
            <a:endParaRPr lang="en-GB" sz="3200" dirty="0">
              <a:solidFill>
                <a:srgbClr val="002060"/>
              </a:solidFill>
            </a:endParaRPr>
          </a:p>
        </p:txBody>
      </p:sp>
      <p:sp>
        <p:nvSpPr>
          <p:cNvPr id="5" name="Title 1"/>
          <p:cNvSpPr txBox="1">
            <a:spLocks/>
          </p:cNvSpPr>
          <p:nvPr/>
        </p:nvSpPr>
        <p:spPr>
          <a:xfrm>
            <a:off x="318437" y="896817"/>
            <a:ext cx="8415016" cy="34905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a:solidFill>
                  <a:srgbClr val="002060"/>
                </a:solidFill>
                <a:latin typeface="+mn-lt"/>
                <a:ea typeface="+mn-ea"/>
                <a:cs typeface="+mn-cs"/>
              </a:rPr>
              <a:t>2 care homes RED on HPT daily RAG 23rd May (none red on previous sit-rep)</a:t>
            </a:r>
          </a:p>
          <a:p>
            <a:pPr marL="342900" indent="-342900">
              <a:buFont typeface="Arial" panose="020B0604020202020204" pitchFamily="34" charset="0"/>
              <a:buChar char="•"/>
            </a:pPr>
            <a:endParaRPr lang="en-GB" sz="1800" dirty="0">
              <a:solidFill>
                <a:srgbClr val="002060"/>
              </a:solidFill>
              <a:latin typeface="+mn-lt"/>
              <a:ea typeface="+mn-ea"/>
              <a:cs typeface="+mn-cs"/>
            </a:endParaRPr>
          </a:p>
          <a:p>
            <a:pPr marL="342900" indent="-342900">
              <a:buFont typeface="Arial" panose="020B0604020202020204" pitchFamily="34" charset="0"/>
              <a:buChar char="•"/>
            </a:pPr>
            <a:r>
              <a:rPr lang="en-GB" sz="1800" dirty="0">
                <a:solidFill>
                  <a:srgbClr val="002060"/>
                </a:solidFill>
                <a:latin typeface="+mn-lt"/>
                <a:ea typeface="+mn-ea"/>
                <a:cs typeface="+mn-cs"/>
              </a:rPr>
              <a:t>2 red and 20 amber on DPH Care Homes Return 19th May</a:t>
            </a:r>
          </a:p>
          <a:p>
            <a:pPr marL="342900" indent="-342900">
              <a:buFont typeface="Arial" panose="020B0604020202020204" pitchFamily="34" charset="0"/>
              <a:buChar char="•"/>
            </a:pPr>
            <a:endParaRPr lang="en-GB" sz="1800" dirty="0" smtClean="0">
              <a:solidFill>
                <a:srgbClr val="002060"/>
              </a:solidFill>
              <a:latin typeface="Calibri" panose="020F0502020204030204"/>
            </a:endParaRPr>
          </a:p>
          <a:p>
            <a:pPr marL="342900" indent="-342900">
              <a:buFont typeface="Arial" panose="020B0604020202020204" pitchFamily="34" charset="0"/>
              <a:buChar char="•"/>
            </a:pPr>
            <a:endParaRPr lang="en-GB" sz="1800" dirty="0" smtClean="0">
              <a:solidFill>
                <a:srgbClr val="002060"/>
              </a:solidFill>
              <a:latin typeface="Calibri" panose="020F0502020204030204"/>
            </a:endParaRPr>
          </a:p>
        </p:txBody>
      </p:sp>
      <p:sp>
        <p:nvSpPr>
          <p:cNvPr id="11" name="Title 1"/>
          <p:cNvSpPr txBox="1">
            <a:spLocks/>
          </p:cNvSpPr>
          <p:nvPr/>
        </p:nvSpPr>
        <p:spPr>
          <a:xfrm>
            <a:off x="3490787" y="5585012"/>
            <a:ext cx="8616461" cy="11923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400" i="1" dirty="0" smtClean="0">
                <a:solidFill>
                  <a:srgbClr val="002060"/>
                </a:solidFill>
                <a:latin typeface="Calibri" panose="020F0502020204030204"/>
              </a:rPr>
              <a:t>Care Home closures have previously been reported on our Care Home slide, based on data from TURAS which is self-reported, not assured centrally, and has submission rates below 100%</a:t>
            </a:r>
          </a:p>
          <a:p>
            <a:pPr marL="285750" indent="-285750">
              <a:buFont typeface="Arial" panose="020B0604020202020204" pitchFamily="34" charset="0"/>
              <a:buChar char="•"/>
            </a:pPr>
            <a:endParaRPr lang="en-GB" sz="1400" i="1" dirty="0" smtClean="0">
              <a:solidFill>
                <a:srgbClr val="002060"/>
              </a:solidFill>
              <a:latin typeface="Calibri" panose="020F0502020204030204"/>
            </a:endParaRPr>
          </a:p>
          <a:p>
            <a:pPr marL="285750" indent="-285750">
              <a:buFont typeface="Arial" panose="020B0604020202020204" pitchFamily="34" charset="0"/>
              <a:buChar char="•"/>
            </a:pPr>
            <a:r>
              <a:rPr lang="en-GB" sz="1400" i="1" dirty="0" smtClean="0">
                <a:solidFill>
                  <a:srgbClr val="002060"/>
                </a:solidFill>
                <a:latin typeface="Calibri" panose="020F0502020204030204"/>
              </a:rPr>
              <a:t>Reporting is now based on the Daily Care Homes R/G status, whereby care homes are called on a daily basis to check on status: those with Red status would be closed/partially closed to admissions until the outbreak is deemed over or under control</a:t>
            </a:r>
            <a:endParaRPr lang="en-GB" sz="1400" i="1" dirty="0">
              <a:solidFill>
                <a:srgbClr val="002060"/>
              </a:solidFill>
              <a:latin typeface="Calibri" panose="020F0502020204030204"/>
            </a:endParaRPr>
          </a:p>
          <a:p>
            <a:pPr marL="285750" indent="-285750">
              <a:buFont typeface="Arial" panose="020B0604020202020204" pitchFamily="34" charset="0"/>
              <a:buChar char="•"/>
            </a:pPr>
            <a:endParaRPr lang="en-GB" sz="1400" i="1" dirty="0" smtClean="0">
              <a:solidFill>
                <a:srgbClr val="002060"/>
              </a:solidFill>
              <a:latin typeface="Calibri" panose="020F0502020204030204"/>
            </a:endParaRPr>
          </a:p>
        </p:txBody>
      </p:sp>
    </p:spTree>
    <p:extLst>
      <p:ext uri="{BB962C8B-B14F-4D97-AF65-F5344CB8AC3E}">
        <p14:creationId xmlns:p14="http://schemas.microsoft.com/office/powerpoint/2010/main" val="2027064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rPr>
              <a:t>Variants of Concern</a:t>
            </a:r>
          </a:p>
        </p:txBody>
      </p:sp>
      <p:sp>
        <p:nvSpPr>
          <p:cNvPr id="5" name="Title 1"/>
          <p:cNvSpPr txBox="1">
            <a:spLocks/>
          </p:cNvSpPr>
          <p:nvPr/>
        </p:nvSpPr>
        <p:spPr>
          <a:xfrm>
            <a:off x="190724" y="709426"/>
            <a:ext cx="5015757" cy="44037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smtClean="0">
                <a:solidFill>
                  <a:srgbClr val="002060"/>
                </a:solidFill>
                <a:latin typeface="Calibri" panose="020F0502020204030204"/>
              </a:rPr>
              <a:t>Omicron </a:t>
            </a:r>
            <a:r>
              <a:rPr lang="en-GB" sz="1800" dirty="0" err="1">
                <a:solidFill>
                  <a:srgbClr val="002060"/>
                </a:solidFill>
                <a:latin typeface="Calibri" panose="020F0502020204030204"/>
              </a:rPr>
              <a:t>sublineages</a:t>
            </a:r>
            <a:r>
              <a:rPr lang="en-GB" sz="1800" dirty="0">
                <a:solidFill>
                  <a:srgbClr val="002060"/>
                </a:solidFill>
                <a:latin typeface="Calibri" panose="020F0502020204030204"/>
              </a:rPr>
              <a:t> BA.4 and BA.5 have been classified as variants of </a:t>
            </a:r>
            <a:r>
              <a:rPr lang="en-GB" sz="1800" dirty="0" smtClean="0">
                <a:solidFill>
                  <a:srgbClr val="002060"/>
                </a:solidFill>
                <a:latin typeface="Calibri" panose="020F0502020204030204"/>
              </a:rPr>
              <a:t>concern</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r>
              <a:rPr lang="en-GB" sz="1800" dirty="0">
                <a:solidFill>
                  <a:srgbClr val="002060"/>
                </a:solidFill>
                <a:latin typeface="Calibri" panose="020F0502020204030204"/>
              </a:rPr>
              <a:t>Appear to have driven a new wave of </a:t>
            </a:r>
            <a:r>
              <a:rPr lang="en-GB" sz="1800" dirty="0" err="1">
                <a:solidFill>
                  <a:srgbClr val="002060"/>
                </a:solidFill>
                <a:latin typeface="Calibri" panose="020F0502020204030204"/>
              </a:rPr>
              <a:t>Covid</a:t>
            </a:r>
            <a:r>
              <a:rPr lang="en-GB" sz="1800" dirty="0">
                <a:solidFill>
                  <a:srgbClr val="002060"/>
                </a:solidFill>
                <a:latin typeface="Calibri" panose="020F0502020204030204"/>
              </a:rPr>
              <a:t> infection in South </a:t>
            </a:r>
            <a:r>
              <a:rPr lang="en-GB" sz="1800" dirty="0" smtClean="0">
                <a:solidFill>
                  <a:srgbClr val="002060"/>
                </a:solidFill>
                <a:latin typeface="Calibri" panose="020F0502020204030204"/>
              </a:rPr>
              <a:t>Africa</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r>
              <a:rPr lang="en-GB" sz="1800" dirty="0">
                <a:solidFill>
                  <a:srgbClr val="002060"/>
                </a:solidFill>
                <a:latin typeface="Calibri" panose="020F0502020204030204"/>
              </a:rPr>
              <a:t>Suggestion from early data that both are likely to have a growth advantage over BA.2. </a:t>
            </a:r>
            <a:endParaRPr lang="en-GB" sz="1800" dirty="0" smtClean="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r>
              <a:rPr lang="en-GB" sz="1800" dirty="0">
                <a:solidFill>
                  <a:srgbClr val="002060"/>
                </a:solidFill>
                <a:latin typeface="Calibri" panose="020F0502020204030204"/>
              </a:rPr>
              <a:t>Since late April, South Africa has also reported a moderate increase in hospital admissions, although this rise has been significantly lower than that observed during the emergence of Omicron in late 2021</a:t>
            </a: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a:p>
            <a:pPr marL="342900" indent="-342900">
              <a:buFont typeface="Arial" panose="020B0604020202020204" pitchFamily="34" charset="0"/>
              <a:buChar char="•"/>
            </a:pPr>
            <a:endParaRPr lang="en-GB" sz="1800" dirty="0">
              <a:solidFill>
                <a:srgbClr val="002060"/>
              </a:solidFill>
              <a:latin typeface="Calibri" panose="020F0502020204030204"/>
            </a:endParaRPr>
          </a:p>
        </p:txBody>
      </p:sp>
      <p:pic>
        <p:nvPicPr>
          <p:cNvPr id="6" name="Picture 5"/>
          <p:cNvPicPr>
            <a:picLocks noChangeAspect="1"/>
          </p:cNvPicPr>
          <p:nvPr/>
        </p:nvPicPr>
        <p:blipFill>
          <a:blip r:embed="rId2"/>
          <a:stretch>
            <a:fillRect/>
          </a:stretch>
        </p:blipFill>
        <p:spPr>
          <a:xfrm>
            <a:off x="5721065" y="612379"/>
            <a:ext cx="6120765" cy="4355922"/>
          </a:xfrm>
          <a:prstGeom prst="rect">
            <a:avLst/>
          </a:prstGeom>
          <a:ln>
            <a:solidFill>
              <a:schemeClr val="accent1"/>
            </a:solidFill>
          </a:ln>
        </p:spPr>
      </p:pic>
    </p:spTree>
    <p:extLst>
      <p:ext uri="{BB962C8B-B14F-4D97-AF65-F5344CB8AC3E}">
        <p14:creationId xmlns:p14="http://schemas.microsoft.com/office/powerpoint/2010/main" val="372711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0313B381-047F-B0D0-675A-D27F6CF290FD}"/>
              </a:ext>
            </a:extLst>
          </p:cNvPr>
          <p:cNvSpPr txBox="1"/>
          <p:nvPr/>
        </p:nvSpPr>
        <p:spPr>
          <a:xfrm>
            <a:off x="426244" y="-2382"/>
            <a:ext cx="713660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7030A0"/>
                </a:solidFill>
              </a:rPr>
              <a:t>Executive </a:t>
            </a:r>
            <a:r>
              <a:rPr lang="en-US" sz="4400">
                <a:solidFill>
                  <a:srgbClr val="7030A0"/>
                </a:solidFill>
                <a:ea typeface="+mn-lt"/>
                <a:cs typeface="+mn-lt"/>
              </a:rPr>
              <a:t>Summary</a:t>
            </a:r>
          </a:p>
        </p:txBody>
      </p:sp>
      <p:sp>
        <p:nvSpPr>
          <p:cNvPr id="6" name="TextBox 5">
            <a:extLst>
              <a:ext uri="{FF2B5EF4-FFF2-40B4-BE49-F238E27FC236}">
                <a16:creationId xmlns:a16="http://schemas.microsoft.com/office/drawing/2014/main" id="{43F582D2-D1EA-8163-CC4D-AB1F8D68B6F1}"/>
              </a:ext>
            </a:extLst>
          </p:cNvPr>
          <p:cNvSpPr txBox="1"/>
          <p:nvPr/>
        </p:nvSpPr>
        <p:spPr>
          <a:xfrm>
            <a:off x="497681" y="759618"/>
            <a:ext cx="377904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smtClean="0">
                <a:solidFill>
                  <a:srgbClr val="7030A0"/>
                </a:solidFill>
              </a:rPr>
              <a:t>Introduction</a:t>
            </a:r>
            <a:endParaRPr lang="en-US" sz="1200" dirty="0" smtClean="0">
              <a:solidFill>
                <a:srgbClr val="7030A0"/>
              </a:solidFill>
              <a:ea typeface="Calibri"/>
              <a:cs typeface="Calibri"/>
            </a:endParaRPr>
          </a:p>
          <a:p>
            <a:r>
              <a:rPr lang="en-US" sz="1200" dirty="0" smtClean="0">
                <a:ea typeface="+mn-lt"/>
                <a:cs typeface="+mn-lt"/>
              </a:rPr>
              <a:t>The purpose of the report is to enable the Board to review progress against the three objectives which focus on delivery of services for Operation Iris.</a:t>
            </a:r>
            <a:endParaRPr lang="en-US" sz="1200" dirty="0" smtClean="0">
              <a:ea typeface="Calibri"/>
              <a:cs typeface="Calibri"/>
            </a:endParaRPr>
          </a:p>
          <a:p>
            <a:endParaRPr lang="en-US" sz="1200" dirty="0" smtClean="0">
              <a:ea typeface="+mn-lt"/>
              <a:cs typeface="+mn-lt"/>
            </a:endParaRPr>
          </a:p>
          <a:p>
            <a:r>
              <a:rPr lang="en-US" sz="1200" b="1" dirty="0" smtClean="0">
                <a:solidFill>
                  <a:srgbClr val="7030A0"/>
                </a:solidFill>
                <a:ea typeface="+mn-lt"/>
                <a:cs typeface="+mn-lt"/>
              </a:rPr>
              <a:t>Context</a:t>
            </a:r>
            <a:endParaRPr lang="en-US" sz="1200" dirty="0" smtClean="0">
              <a:solidFill>
                <a:srgbClr val="7030A0"/>
              </a:solidFill>
              <a:ea typeface="Calibri"/>
              <a:cs typeface="Calibri"/>
            </a:endParaRPr>
          </a:p>
          <a:p>
            <a:r>
              <a:rPr lang="en-US" sz="1200" dirty="0" smtClean="0">
                <a:ea typeface="+mn-lt"/>
                <a:cs typeface="+mn-lt"/>
              </a:rPr>
              <a:t>At the April Board meeting it was reported the impact of increased community transmission of Covid on staff absence and hospital admissions had been very significant and had further disrupted service delivery. This situation has improved. Scotland-wide data shows an eighth consecutive weekly fall in the number of people testing positive for Covid. </a:t>
            </a:r>
          </a:p>
          <a:p>
            <a:endParaRPr lang="en-US" sz="1200" dirty="0" smtClean="0">
              <a:ea typeface="+mn-lt"/>
              <a:cs typeface="+mn-lt"/>
            </a:endParaRPr>
          </a:p>
          <a:p>
            <a:r>
              <a:rPr lang="en-GB" sz="1200" dirty="0" smtClean="0"/>
              <a:t>In Grampian, Covid admissions and occupancy have decreased and ICU </a:t>
            </a:r>
            <a:r>
              <a:rPr lang="en-GB" sz="1200" dirty="0"/>
              <a:t>C</a:t>
            </a:r>
            <a:r>
              <a:rPr lang="en-GB" sz="1200" dirty="0" smtClean="0"/>
              <a:t>ovid occupancy remains low and stable. Ward closures due to Covid also remain very low, with 2 on 24 May. </a:t>
            </a:r>
          </a:p>
          <a:p>
            <a:endParaRPr lang="en-US" sz="1200" dirty="0" smtClean="0">
              <a:solidFill>
                <a:srgbClr val="7030A0"/>
              </a:solidFill>
              <a:ea typeface="+mn-lt"/>
              <a:cs typeface="+mn-lt"/>
            </a:endParaRPr>
          </a:p>
          <a:p>
            <a:pPr lvl="0"/>
            <a:r>
              <a:rPr lang="en-GB" sz="1200" dirty="0" smtClean="0"/>
              <a:t>However, despite improvement in the </a:t>
            </a:r>
            <a:r>
              <a:rPr lang="en-GB" sz="1200" dirty="0"/>
              <a:t>C</a:t>
            </a:r>
            <a:r>
              <a:rPr lang="en-GB" sz="1200" dirty="0" smtClean="0"/>
              <a:t>ovid position, the </a:t>
            </a:r>
            <a:r>
              <a:rPr lang="en-GB" sz="1200" dirty="0"/>
              <a:t>demand across </a:t>
            </a:r>
            <a:r>
              <a:rPr lang="en-GB" sz="1200" dirty="0" smtClean="0"/>
              <a:t>the </a:t>
            </a:r>
            <a:r>
              <a:rPr lang="en-GB" sz="1200" dirty="0"/>
              <a:t>system </a:t>
            </a:r>
            <a:r>
              <a:rPr lang="en-GB" sz="1200" dirty="0" smtClean="0"/>
              <a:t>continues to challenge the ability </a:t>
            </a:r>
            <a:r>
              <a:rPr lang="en-GB" sz="1200" dirty="0"/>
              <a:t>to </a:t>
            </a:r>
            <a:r>
              <a:rPr lang="en-GB" sz="1200" dirty="0" smtClean="0"/>
              <a:t>consistently meet </a:t>
            </a:r>
            <a:r>
              <a:rPr lang="en-GB" sz="1200" dirty="0"/>
              <a:t>the three Operation Iris </a:t>
            </a:r>
            <a:r>
              <a:rPr lang="en-GB" sz="1200" dirty="0" smtClean="0"/>
              <a:t>objectives:-</a:t>
            </a:r>
          </a:p>
          <a:p>
            <a:pPr marL="228600" lvl="0" indent="-228600">
              <a:buFont typeface="+mj-lt"/>
              <a:buAutoNum type="alphaUcPeriod"/>
            </a:pPr>
            <a:r>
              <a:rPr lang="en-GB" sz="1200" i="1" dirty="0" smtClean="0"/>
              <a:t>Keep </a:t>
            </a:r>
            <a:r>
              <a:rPr lang="en-GB" sz="1200" i="1" dirty="0"/>
              <a:t>staff safe &amp; help them to maximise wellbeing</a:t>
            </a:r>
            <a:endParaRPr lang="en-GB" sz="1200" dirty="0"/>
          </a:p>
          <a:p>
            <a:pPr marL="228600" lvl="0" indent="-228600">
              <a:buFont typeface="+mj-lt"/>
              <a:buAutoNum type="alphaUcPeriod"/>
            </a:pPr>
            <a:r>
              <a:rPr lang="en-GB" sz="1200" i="1" dirty="0"/>
              <a:t>Responding to demand on the health &amp; care system</a:t>
            </a:r>
            <a:endParaRPr lang="en-GB" sz="1200" dirty="0"/>
          </a:p>
          <a:p>
            <a:pPr marL="228600" lvl="0" indent="-228600">
              <a:buFont typeface="+mj-lt"/>
              <a:buAutoNum type="alphaUcPeriod"/>
            </a:pPr>
            <a:r>
              <a:rPr lang="en-GB" sz="1200" i="1" dirty="0"/>
              <a:t>Protecting critical services &amp; reducing harm</a:t>
            </a:r>
            <a:endParaRPr lang="en-GB" sz="1200" dirty="0"/>
          </a:p>
          <a:p>
            <a:r>
              <a:rPr lang="en-GB" sz="1200" dirty="0" smtClean="0"/>
              <a:t>It </a:t>
            </a:r>
            <a:r>
              <a:rPr lang="en-GB" sz="1200" dirty="0"/>
              <a:t>is known the pressures are impacting on the experiences of people in receipt of care or awaiting care, and the experience of colleagues giving care.</a:t>
            </a:r>
          </a:p>
          <a:p>
            <a:endParaRPr lang="en-US" sz="1200" dirty="0" smtClean="0">
              <a:solidFill>
                <a:srgbClr val="7030A0"/>
              </a:solidFill>
              <a:ea typeface="+mn-lt"/>
              <a:cs typeface="+mn-lt"/>
            </a:endParaRPr>
          </a:p>
          <a:p>
            <a:pPr algn="l"/>
            <a:endParaRPr lang="en-US" dirty="0">
              <a:ea typeface="Calibri"/>
              <a:cs typeface="Calibri"/>
            </a:endParaRPr>
          </a:p>
        </p:txBody>
      </p:sp>
      <p:sp>
        <p:nvSpPr>
          <p:cNvPr id="8" name="TextBox 7">
            <a:extLst>
              <a:ext uri="{FF2B5EF4-FFF2-40B4-BE49-F238E27FC236}">
                <a16:creationId xmlns:a16="http://schemas.microsoft.com/office/drawing/2014/main" id="{069D9D2F-C29C-A802-6505-6E78085B314D}"/>
              </a:ext>
            </a:extLst>
          </p:cNvPr>
          <p:cNvSpPr txBox="1"/>
          <p:nvPr/>
        </p:nvSpPr>
        <p:spPr>
          <a:xfrm>
            <a:off x="4355306" y="759619"/>
            <a:ext cx="3779042"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7030A0"/>
                </a:solidFill>
                <a:ea typeface="+mn-lt"/>
                <a:cs typeface="+mn-lt"/>
              </a:rPr>
              <a:t>A</a:t>
            </a:r>
            <a:r>
              <a:rPr lang="en-US" sz="1200" dirty="0">
                <a:solidFill>
                  <a:srgbClr val="7030A0"/>
                </a:solidFill>
                <a:ea typeface="+mn-lt"/>
                <a:cs typeface="+mn-lt"/>
              </a:rPr>
              <a:t>. </a:t>
            </a:r>
            <a:r>
              <a:rPr lang="en-US" sz="1200" b="1" dirty="0">
                <a:solidFill>
                  <a:srgbClr val="7030A0"/>
                </a:solidFill>
                <a:ea typeface="+mn-lt"/>
                <a:cs typeface="+mn-lt"/>
              </a:rPr>
              <a:t>Keep staff safe &amp; help them to </a:t>
            </a:r>
            <a:r>
              <a:rPr lang="en-US" sz="1200" b="1" dirty="0" err="1">
                <a:solidFill>
                  <a:srgbClr val="7030A0"/>
                </a:solidFill>
                <a:ea typeface="+mn-lt"/>
                <a:cs typeface="+mn-lt"/>
              </a:rPr>
              <a:t>maximise</a:t>
            </a:r>
            <a:r>
              <a:rPr lang="en-US" sz="1200" b="1" dirty="0">
                <a:solidFill>
                  <a:srgbClr val="7030A0"/>
                </a:solidFill>
                <a:ea typeface="+mn-lt"/>
                <a:cs typeface="+mn-lt"/>
              </a:rPr>
              <a:t> wellbeing</a:t>
            </a:r>
            <a:endParaRPr lang="en-US" sz="1200" dirty="0">
              <a:ea typeface="+mn-lt"/>
              <a:cs typeface="+mn-lt"/>
            </a:endParaRPr>
          </a:p>
          <a:p>
            <a:r>
              <a:rPr lang="en-US" sz="1200" dirty="0">
                <a:ea typeface="+mn-lt"/>
                <a:cs typeface="+mn-lt"/>
              </a:rPr>
              <a:t>The impact on </a:t>
            </a:r>
            <a:r>
              <a:rPr lang="en-US" sz="1200" dirty="0" smtClean="0">
                <a:ea typeface="+mn-lt"/>
                <a:cs typeface="+mn-lt"/>
              </a:rPr>
              <a:t>colleagues across Grampian </a:t>
            </a:r>
            <a:r>
              <a:rPr lang="en-US" sz="1200" dirty="0">
                <a:ea typeface="+mn-lt"/>
                <a:cs typeface="+mn-lt"/>
              </a:rPr>
              <a:t>has been significant with the COVID response now having been in place for </a:t>
            </a:r>
            <a:r>
              <a:rPr lang="en-US" sz="1200" dirty="0" smtClean="0">
                <a:ea typeface="+mn-lt"/>
                <a:cs typeface="+mn-lt"/>
              </a:rPr>
              <a:t>over 2</a:t>
            </a:r>
            <a:r>
              <a:rPr lang="en-US" sz="1200" dirty="0">
                <a:ea typeface="+mn-lt"/>
                <a:cs typeface="+mn-lt"/>
              </a:rPr>
              <a:t> years.   The We Care programme continues to provide a wide range of support </a:t>
            </a:r>
            <a:r>
              <a:rPr lang="en-GB" sz="1200" dirty="0"/>
              <a:t>however this is likely to have more of an impact in the medium to long term than immediately.</a:t>
            </a:r>
          </a:p>
          <a:p>
            <a:r>
              <a:rPr lang="en-GB" sz="1200" dirty="0"/>
              <a:t> The results of the Best Practice Australia (BPA) Culture Survey (first phase</a:t>
            </a:r>
            <a:r>
              <a:rPr lang="en-GB" sz="1200" dirty="0" smtClean="0"/>
              <a:t>) have </a:t>
            </a:r>
            <a:r>
              <a:rPr lang="en-GB" sz="1200" dirty="0"/>
              <a:t>been shared with the teams who took part in this first phase and actions in response being developed</a:t>
            </a:r>
            <a:r>
              <a:rPr lang="en-GB" sz="1200" dirty="0" smtClean="0"/>
              <a:t>.</a:t>
            </a:r>
          </a:p>
          <a:p>
            <a:endParaRPr lang="en-US" sz="1200" dirty="0">
              <a:ea typeface="Calibri"/>
              <a:cs typeface="Calibri"/>
            </a:endParaRPr>
          </a:p>
          <a:p>
            <a:r>
              <a:rPr lang="en-US" sz="1200" b="1" dirty="0" smtClean="0">
                <a:solidFill>
                  <a:srgbClr val="7030A0"/>
                </a:solidFill>
                <a:ea typeface="+mn-lt"/>
                <a:cs typeface="+mn-lt"/>
              </a:rPr>
              <a:t>B</a:t>
            </a:r>
            <a:r>
              <a:rPr lang="en-US" sz="1200" b="1" dirty="0">
                <a:solidFill>
                  <a:srgbClr val="7030A0"/>
                </a:solidFill>
                <a:ea typeface="+mn-lt"/>
                <a:cs typeface="+mn-lt"/>
              </a:rPr>
              <a:t>. Responding to demand on the health &amp; care system</a:t>
            </a:r>
            <a:endParaRPr lang="en-US" sz="1200" dirty="0">
              <a:solidFill>
                <a:srgbClr val="7030A0"/>
              </a:solidFill>
              <a:ea typeface="Calibri"/>
              <a:cs typeface="Calibri"/>
            </a:endParaRPr>
          </a:p>
          <a:p>
            <a:r>
              <a:rPr lang="en-GB" sz="1200" dirty="0" smtClean="0"/>
              <a:t>Hospital occupancy remains </a:t>
            </a:r>
            <a:r>
              <a:rPr lang="en-GB" sz="1200" dirty="0"/>
              <a:t>at very high levels across </a:t>
            </a:r>
            <a:r>
              <a:rPr lang="en-GB" sz="1200" dirty="0" smtClean="0"/>
              <a:t>NHS Grampian, </a:t>
            </a:r>
            <a:r>
              <a:rPr lang="en-GB" sz="1200" dirty="0"/>
              <a:t>with some areas at or near 100%. </a:t>
            </a:r>
            <a:r>
              <a:rPr lang="en-GB" sz="1200" dirty="0" smtClean="0"/>
              <a:t>Grampian Care home occupancy remains high but relatively stable.</a:t>
            </a:r>
          </a:p>
          <a:p>
            <a:endParaRPr lang="en-US" sz="1200" dirty="0">
              <a:ea typeface="+mn-lt"/>
              <a:cs typeface="+mn-lt"/>
            </a:endParaRPr>
          </a:p>
          <a:p>
            <a:r>
              <a:rPr lang="en-US" sz="1200" dirty="0">
                <a:ea typeface="+mn-lt"/>
                <a:cs typeface="+mn-lt"/>
              </a:rPr>
              <a:t>Similar pressures are being experienced in primary care and in the </a:t>
            </a:r>
            <a:r>
              <a:rPr lang="en-US" sz="1200" dirty="0" smtClean="0">
                <a:ea typeface="+mn-lt"/>
                <a:cs typeface="+mn-lt"/>
              </a:rPr>
              <a:t>community There has been a decrease in </a:t>
            </a:r>
            <a:r>
              <a:rPr lang="en-US" sz="1200" dirty="0">
                <a:ea typeface="+mn-lt"/>
                <a:cs typeface="+mn-lt"/>
              </a:rPr>
              <a:t>the number of hours of </a:t>
            </a:r>
            <a:r>
              <a:rPr lang="en-US" sz="1200" dirty="0" smtClean="0">
                <a:ea typeface="+mn-lt"/>
                <a:cs typeface="+mn-lt"/>
              </a:rPr>
              <a:t>social care </a:t>
            </a:r>
            <a:r>
              <a:rPr lang="en-US" sz="1200" dirty="0">
                <a:ea typeface="+mn-lt"/>
                <a:cs typeface="+mn-lt"/>
              </a:rPr>
              <a:t>that have been unable to be provided in </a:t>
            </a:r>
            <a:r>
              <a:rPr lang="en-US" sz="1200" dirty="0" smtClean="0">
                <a:ea typeface="+mn-lt"/>
                <a:cs typeface="+mn-lt"/>
              </a:rPr>
              <a:t>all areas, however, all eras remain above average.</a:t>
            </a:r>
            <a:r>
              <a:rPr lang="en-US" sz="1200" dirty="0">
                <a:ea typeface="+mn-lt"/>
                <a:cs typeface="+mn-lt"/>
              </a:rPr>
              <a:t>   </a:t>
            </a:r>
          </a:p>
          <a:p>
            <a:endParaRPr lang="en-US" sz="1200" dirty="0">
              <a:ea typeface="+mn-lt"/>
              <a:cs typeface="+mn-lt"/>
            </a:endParaRPr>
          </a:p>
          <a:p>
            <a:r>
              <a:rPr lang="en-US" sz="1200" dirty="0">
                <a:ea typeface="+mn-lt"/>
                <a:cs typeface="+mn-lt"/>
              </a:rPr>
              <a:t>The Grampian Operational Escalation and Pressures </a:t>
            </a:r>
            <a:r>
              <a:rPr lang="en-US" sz="1200" dirty="0" smtClean="0">
                <a:ea typeface="+mn-lt"/>
                <a:cs typeface="+mn-lt"/>
              </a:rPr>
              <a:t>System (G-OPES), </a:t>
            </a:r>
            <a:r>
              <a:rPr lang="en-US" sz="1200" dirty="0">
                <a:ea typeface="+mn-lt"/>
                <a:cs typeface="+mn-lt"/>
              </a:rPr>
              <a:t>used to assess the system pressures and inform our whole system daily response meetings, has been </a:t>
            </a:r>
            <a:r>
              <a:rPr lang="en-US" sz="1200" dirty="0" smtClean="0">
                <a:ea typeface="+mn-lt"/>
                <a:cs typeface="+mn-lt"/>
              </a:rPr>
              <a:t>predominantly at </a:t>
            </a:r>
            <a:r>
              <a:rPr lang="en-US" sz="1200" dirty="0">
                <a:ea typeface="+mn-lt"/>
                <a:cs typeface="+mn-lt"/>
              </a:rPr>
              <a:t>level </a:t>
            </a:r>
            <a:r>
              <a:rPr lang="en-US" sz="1200" dirty="0" smtClean="0">
                <a:ea typeface="+mn-lt"/>
                <a:cs typeface="+mn-lt"/>
              </a:rPr>
              <a:t>3 to 24 May 22. </a:t>
            </a:r>
            <a:r>
              <a:rPr lang="en-GB" sz="1200" dirty="0" smtClean="0"/>
              <a:t>Level </a:t>
            </a:r>
            <a:r>
              <a:rPr lang="en-GB" sz="1200" dirty="0"/>
              <a:t>2 was reported on three occasions earlier this week, the first level 2 reports since February. Royal Cornhill Hospital has been at level 4 for over half the week</a:t>
            </a:r>
          </a:p>
          <a:p>
            <a:endParaRPr lang="en-US" sz="1200" b="1" dirty="0">
              <a:ea typeface="Calibri"/>
              <a:cs typeface="Calibri"/>
            </a:endParaRPr>
          </a:p>
          <a:p>
            <a:pPr algn="l"/>
            <a:endParaRPr lang="en-US" dirty="0">
              <a:ea typeface="Calibri"/>
              <a:cs typeface="Calibri"/>
            </a:endParaRPr>
          </a:p>
        </p:txBody>
      </p:sp>
      <p:sp>
        <p:nvSpPr>
          <p:cNvPr id="9" name="TextBox 8">
            <a:extLst>
              <a:ext uri="{FF2B5EF4-FFF2-40B4-BE49-F238E27FC236}">
                <a16:creationId xmlns:a16="http://schemas.microsoft.com/office/drawing/2014/main" id="{BE98C5B0-BCC3-750B-07A9-34B3B535DDCF}"/>
              </a:ext>
            </a:extLst>
          </p:cNvPr>
          <p:cNvSpPr txBox="1"/>
          <p:nvPr/>
        </p:nvSpPr>
        <p:spPr>
          <a:xfrm>
            <a:off x="8189118" y="759618"/>
            <a:ext cx="377904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7030A0"/>
                </a:solidFill>
                <a:ea typeface="+mn-lt"/>
                <a:cs typeface="+mn-lt"/>
              </a:rPr>
              <a:t>C. Protecting critical services &amp; reducing harm</a:t>
            </a:r>
            <a:endParaRPr lang="en-US" dirty="0">
              <a:solidFill>
                <a:srgbClr val="7030A0"/>
              </a:solidFill>
            </a:endParaRPr>
          </a:p>
          <a:p>
            <a:r>
              <a:rPr lang="en-US" sz="1200" dirty="0">
                <a:ea typeface="+mn-lt"/>
                <a:cs typeface="+mn-lt"/>
              </a:rPr>
              <a:t>Since the last Board meeting, the continued pressure in Emergency Department and on flow through the system has </a:t>
            </a:r>
            <a:r>
              <a:rPr lang="en-US" sz="1200" dirty="0" smtClean="0">
                <a:ea typeface="+mn-lt"/>
                <a:cs typeface="+mn-lt"/>
              </a:rPr>
              <a:t>continued.</a:t>
            </a:r>
            <a:r>
              <a:rPr lang="en-US" sz="1200" dirty="0">
                <a:ea typeface="+mn-lt"/>
                <a:cs typeface="+mn-lt"/>
              </a:rPr>
              <a:t>   There are significant variations in performance from day to day  and we continue to work with partners to improve co-ordination.</a:t>
            </a:r>
            <a:endParaRPr lang="en-US" dirty="0"/>
          </a:p>
          <a:p>
            <a:r>
              <a:rPr lang="en-US" sz="1200" dirty="0">
                <a:ea typeface="+mn-lt"/>
                <a:cs typeface="+mn-lt"/>
              </a:rPr>
              <a:t>  </a:t>
            </a:r>
            <a:endParaRPr lang="en-US" dirty="0"/>
          </a:p>
          <a:p>
            <a:r>
              <a:rPr lang="en-US" sz="1200" dirty="0">
                <a:ea typeface="+mn-lt"/>
                <a:cs typeface="+mn-lt"/>
              </a:rPr>
              <a:t>Despite challenges around capacity, we continue to maintain access for emergency surgery and planned elective surgery for priority patients, although it is insufficient to keep up with demand. </a:t>
            </a:r>
            <a:endParaRPr lang="en-US" sz="1200" dirty="0" smtClean="0">
              <a:ea typeface="+mn-lt"/>
              <a:cs typeface="+mn-lt"/>
            </a:endParaRPr>
          </a:p>
          <a:p>
            <a:endParaRPr lang="en-US" sz="1200" dirty="0">
              <a:solidFill>
                <a:srgbClr val="002060"/>
              </a:solidFill>
              <a:ea typeface="+mn-lt"/>
              <a:cs typeface="+mn-lt"/>
            </a:endParaRPr>
          </a:p>
          <a:p>
            <a:r>
              <a:rPr lang="en-GB" sz="1200" dirty="0" smtClean="0"/>
              <a:t>The </a:t>
            </a:r>
            <a:r>
              <a:rPr lang="en-GB" sz="1200" dirty="0"/>
              <a:t>Outpatient list size has fallen slightly, to just below 40,000; the Inpatient list </a:t>
            </a:r>
            <a:r>
              <a:rPr lang="en-GB" sz="1200" dirty="0" smtClean="0"/>
              <a:t>size has </a:t>
            </a:r>
            <a:r>
              <a:rPr lang="en-GB" sz="1200" dirty="0"/>
              <a:t>increased for the eighth consecutive week. The proportion of patients waiting over 12 weeks has decreased again for Outpatients (to 46.4%) and increased for Inpatients (to 69.3%). </a:t>
            </a:r>
            <a:r>
              <a:rPr lang="en-GB" sz="1200" dirty="0" err="1"/>
              <a:t>ESCatS</a:t>
            </a:r>
            <a:r>
              <a:rPr lang="en-GB" sz="1200" dirty="0"/>
              <a:t> 1 activity continues to fluctuate around a plateau level, although still at a higher overall level of activity than in </a:t>
            </a:r>
            <a:r>
              <a:rPr lang="en-GB" sz="1200" dirty="0" smtClean="0"/>
              <a:t>2019. </a:t>
            </a:r>
          </a:p>
          <a:p>
            <a:endParaRPr lang="en-GB" sz="1200" dirty="0"/>
          </a:p>
          <a:p>
            <a:pPr lvl="0"/>
            <a:r>
              <a:rPr lang="en-GB" sz="1200" dirty="0">
                <a:latin typeface="Calibri" panose="020F0502020204030204" pitchFamily="34" charset="0"/>
                <a:ea typeface="Calibri" panose="020F0502020204030204" pitchFamily="34" charset="0"/>
                <a:cs typeface="Times New Roman" panose="02020603050405020304" pitchFamily="18" charset="0"/>
              </a:rPr>
              <a:t>The 31 and 62 day </a:t>
            </a:r>
            <a:r>
              <a:rPr lang="en-GB" sz="1200" dirty="0" smtClean="0">
                <a:latin typeface="Calibri" panose="020F0502020204030204" pitchFamily="34" charset="0"/>
                <a:ea typeface="Calibri" panose="020F0502020204030204" pitchFamily="34" charset="0"/>
                <a:cs typeface="Times New Roman" panose="02020603050405020304" pitchFamily="18" charset="0"/>
              </a:rPr>
              <a:t>cancer standards </a:t>
            </a:r>
            <a:r>
              <a:rPr lang="en-GB" sz="1200" dirty="0">
                <a:latin typeface="Calibri" panose="020F0502020204030204" pitchFamily="34" charset="0"/>
                <a:ea typeface="Calibri" panose="020F0502020204030204" pitchFamily="34" charset="0"/>
                <a:cs typeface="Times New Roman" panose="02020603050405020304" pitchFamily="18" charset="0"/>
              </a:rPr>
              <a:t>were not met in </a:t>
            </a:r>
            <a:r>
              <a:rPr lang="en-GB" sz="1200" dirty="0" smtClean="0">
                <a:latin typeface="Calibri" panose="020F0502020204030204" pitchFamily="34" charset="0"/>
                <a:ea typeface="Calibri" panose="020F0502020204030204" pitchFamily="34" charset="0"/>
                <a:cs typeface="Times New Roman" panose="02020603050405020304" pitchFamily="18" charset="0"/>
              </a:rPr>
              <a:t>Quarter 1 </a:t>
            </a:r>
            <a:r>
              <a:rPr lang="en-GB" sz="1200" dirty="0">
                <a:latin typeface="Calibri" panose="020F0502020204030204" pitchFamily="34" charset="0"/>
                <a:ea typeface="Calibri" panose="020F0502020204030204" pitchFamily="34" charset="0"/>
                <a:cs typeface="Times New Roman" panose="02020603050405020304" pitchFamily="18" charset="0"/>
              </a:rPr>
              <a:t>2022 (performance 92% and 74% respectively)</a:t>
            </a:r>
          </a:p>
          <a:p>
            <a:endParaRPr lang="en-US" sz="1200" dirty="0">
              <a:ea typeface="+mn-lt"/>
              <a:cs typeface="+mn-lt"/>
            </a:endParaRPr>
          </a:p>
          <a:p>
            <a:r>
              <a:rPr lang="en-US" sz="1200" dirty="0">
                <a:ea typeface="+mn-lt"/>
                <a:cs typeface="+mn-lt"/>
              </a:rPr>
              <a:t>In terms of access to Child and Adolescent Mental Health </a:t>
            </a:r>
            <a:r>
              <a:rPr lang="en-US" sz="1200" dirty="0" smtClean="0">
                <a:ea typeface="+mn-lt"/>
                <a:cs typeface="+mn-lt"/>
              </a:rPr>
              <a:t>service(CAMHS) </a:t>
            </a:r>
            <a:r>
              <a:rPr lang="en-US" sz="1200" dirty="0">
                <a:ea typeface="+mn-lt"/>
                <a:cs typeface="+mn-lt"/>
              </a:rPr>
              <a:t>we consistently remain above the national target.  </a:t>
            </a:r>
            <a:r>
              <a:rPr lang="en-GB" sz="1200" dirty="0">
                <a:latin typeface="Calibri" panose="020F0502020204030204" pitchFamily="34" charset="0"/>
                <a:ea typeface="Calibri" panose="020F0502020204030204" pitchFamily="34" charset="0"/>
                <a:cs typeface="Times New Roman" panose="02020603050405020304" pitchFamily="18" charset="0"/>
              </a:rPr>
              <a:t>CAMHS performance continues to meet the 90% target, achieving 93% compliance in March. Performance of all Psychological Therapies has improved to 82.5% for March, but has yet to meet the 90% target</a:t>
            </a:r>
            <a:endParaRPr lang="en-GB" sz="1200" i="1"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sz="1200" b="1" dirty="0">
              <a:ea typeface="Calibri"/>
              <a:cs typeface="Calibri"/>
            </a:endParaRPr>
          </a:p>
          <a:p>
            <a:endParaRPr lang="en-US" sz="1200" b="1" dirty="0">
              <a:ea typeface="Calibri"/>
              <a:cs typeface="Calibri"/>
            </a:endParaRPr>
          </a:p>
          <a:p>
            <a:pPr algn="l"/>
            <a:endParaRPr lang="en-US" dirty="0">
              <a:ea typeface="Calibri"/>
              <a:cs typeface="Calibri"/>
            </a:endParaRPr>
          </a:p>
        </p:txBody>
      </p:sp>
    </p:spTree>
    <p:extLst>
      <p:ext uri="{BB962C8B-B14F-4D97-AF65-F5344CB8AC3E}">
        <p14:creationId xmlns:p14="http://schemas.microsoft.com/office/powerpoint/2010/main" val="168659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653454" y="853045"/>
            <a:ext cx="4079630" cy="1169551"/>
          </a:xfrm>
          <a:prstGeom prst="rect">
            <a:avLst/>
          </a:prstGeom>
          <a:noFill/>
          <a:ln>
            <a:noFill/>
          </a:ln>
        </p:spPr>
        <p:txBody>
          <a:bodyPr wrap="square" rtlCol="0">
            <a:spAutoFit/>
          </a:bodyPr>
          <a:lstStyle/>
          <a:p>
            <a:pPr marL="285750" indent="-285750">
              <a:buFont typeface="Arial" panose="020B0604020202020204" pitchFamily="34" charset="0"/>
              <a:buChar char="•"/>
            </a:pPr>
            <a:r>
              <a:rPr lang="en-GB" sz="1400" dirty="0" smtClean="0">
                <a:solidFill>
                  <a:srgbClr val="002060"/>
                </a:solidFill>
              </a:rPr>
              <a:t>As at 24/05, 1 ward closure and 1 partial ward closure due </a:t>
            </a:r>
            <a:r>
              <a:rPr lang="en-GB" sz="1400" dirty="0">
                <a:solidFill>
                  <a:srgbClr val="002060"/>
                </a:solidFill>
              </a:rPr>
              <a:t>to </a:t>
            </a:r>
            <a:r>
              <a:rPr lang="en-GB" sz="1400" dirty="0" smtClean="0">
                <a:solidFill>
                  <a:srgbClr val="002060"/>
                </a:solidFill>
              </a:rPr>
              <a:t>Covid infection controls</a:t>
            </a:r>
          </a:p>
          <a:p>
            <a:pPr marL="285750" indent="-285750">
              <a:buFont typeface="Arial" panose="020B0604020202020204" pitchFamily="34" charset="0"/>
              <a:buChar char="•"/>
            </a:pPr>
            <a:endParaRPr lang="en-GB" sz="1400" dirty="0">
              <a:solidFill>
                <a:srgbClr val="002060"/>
              </a:solidFill>
            </a:endParaRPr>
          </a:p>
          <a:p>
            <a:pPr marL="285750" indent="-285750">
              <a:buFont typeface="Arial" panose="020B0604020202020204" pitchFamily="34" charset="0"/>
              <a:buChar char="•"/>
            </a:pPr>
            <a:endParaRPr lang="en-GB" sz="1400" dirty="0" smtClean="0">
              <a:solidFill>
                <a:srgbClr val="002060"/>
              </a:solidFill>
            </a:endParaRPr>
          </a:p>
          <a:p>
            <a:pPr marL="285750" indent="-285750">
              <a:buFont typeface="Arial" panose="020B0604020202020204" pitchFamily="34" charset="0"/>
              <a:buChar char="•"/>
            </a:pPr>
            <a:endParaRPr lang="en-GB" sz="1400" dirty="0">
              <a:solidFill>
                <a:srgbClr val="002060"/>
              </a:solidFill>
            </a:endParaRPr>
          </a:p>
        </p:txBody>
      </p:sp>
      <p:sp>
        <p:nvSpPr>
          <p:cNvPr id="17" name="Title 1"/>
          <p:cNvSpPr txBox="1">
            <a:spLocks/>
          </p:cNvSpPr>
          <p:nvPr/>
        </p:nvSpPr>
        <p:spPr>
          <a:xfrm>
            <a:off x="0" y="39131"/>
            <a:ext cx="10515600" cy="59391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Ward closures due to Covid infection controls</a:t>
            </a:r>
            <a:endParaRPr lang="en-GB" sz="3200" dirty="0">
              <a:solidFill>
                <a:srgbClr val="002060"/>
              </a:solidFill>
            </a:endParaRPr>
          </a:p>
        </p:txBody>
      </p:sp>
      <p:sp>
        <p:nvSpPr>
          <p:cNvPr id="7" name="TextBox 6"/>
          <p:cNvSpPr txBox="1"/>
          <p:nvPr/>
        </p:nvSpPr>
        <p:spPr>
          <a:xfrm>
            <a:off x="642547" y="6596390"/>
            <a:ext cx="11549453" cy="261610"/>
          </a:xfrm>
          <a:prstGeom prst="rect">
            <a:avLst/>
          </a:prstGeom>
          <a:noFill/>
        </p:spPr>
        <p:txBody>
          <a:bodyPr wrap="square" rtlCol="0">
            <a:spAutoFit/>
          </a:bodyPr>
          <a:lstStyle/>
          <a:p>
            <a:r>
              <a:rPr lang="en-GB" sz="1100" dirty="0" smtClean="0">
                <a:solidFill>
                  <a:srgbClr val="002060"/>
                </a:solidFill>
              </a:rPr>
              <a:t>Based on daily (weekday) SITREPs from Infection Prevention &amp; Control – full detail in Illuminate report </a:t>
            </a:r>
            <a:r>
              <a:rPr lang="en-GB" sz="1100" dirty="0">
                <a:hlinkClick r:id="rId3"/>
              </a:rPr>
              <a:t>Infection Control - Ward Closures for Infection: Infection Control - Ward Closures - Tableau Server</a:t>
            </a:r>
            <a:endParaRPr lang="en-GB" sz="1100" dirty="0" smtClean="0">
              <a:solidFill>
                <a:srgbClr val="002060"/>
              </a:solidFill>
            </a:endParaRPr>
          </a:p>
        </p:txBody>
      </p:sp>
      <p:pic>
        <p:nvPicPr>
          <p:cNvPr id="2" name="Picture 1"/>
          <p:cNvPicPr>
            <a:picLocks noChangeAspect="1"/>
          </p:cNvPicPr>
          <p:nvPr/>
        </p:nvPicPr>
        <p:blipFill>
          <a:blip r:embed="rId4"/>
          <a:stretch>
            <a:fillRect/>
          </a:stretch>
        </p:blipFill>
        <p:spPr>
          <a:xfrm>
            <a:off x="506382" y="540028"/>
            <a:ext cx="4143953" cy="2219635"/>
          </a:xfrm>
          <a:prstGeom prst="rect">
            <a:avLst/>
          </a:prstGeom>
        </p:spPr>
      </p:pic>
      <p:pic>
        <p:nvPicPr>
          <p:cNvPr id="4" name="Picture 3"/>
          <p:cNvPicPr>
            <a:picLocks noChangeAspect="1"/>
          </p:cNvPicPr>
          <p:nvPr/>
        </p:nvPicPr>
        <p:blipFill>
          <a:blip r:embed="rId5"/>
          <a:stretch>
            <a:fillRect/>
          </a:stretch>
        </p:blipFill>
        <p:spPr>
          <a:xfrm>
            <a:off x="506382" y="2979661"/>
            <a:ext cx="9497750" cy="2838846"/>
          </a:xfrm>
          <a:prstGeom prst="rect">
            <a:avLst/>
          </a:prstGeom>
        </p:spPr>
      </p:pic>
    </p:spTree>
    <p:extLst>
      <p:ext uri="{BB962C8B-B14F-4D97-AF65-F5344CB8AC3E}">
        <p14:creationId xmlns:p14="http://schemas.microsoft.com/office/powerpoint/2010/main" val="290848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96551" y="73232"/>
            <a:ext cx="6857392" cy="776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2060"/>
                </a:solidFill>
              </a:rPr>
              <a:t>NHS 24 calls for Respiratory symptoms</a:t>
            </a:r>
            <a:br>
              <a:rPr lang="en-GB" sz="3200" dirty="0" smtClean="0">
                <a:solidFill>
                  <a:srgbClr val="002060"/>
                </a:solidFill>
              </a:rPr>
            </a:br>
            <a:r>
              <a:rPr lang="en-GB" sz="1800" dirty="0" smtClean="0">
                <a:solidFill>
                  <a:srgbClr val="002060"/>
                </a:solidFill>
              </a:rPr>
              <a:t>(Scotland-wide)</a:t>
            </a:r>
            <a:endParaRPr lang="en-GB" sz="1800" dirty="0">
              <a:solidFill>
                <a:srgbClr val="002060"/>
              </a:solidFill>
            </a:endParaRPr>
          </a:p>
        </p:txBody>
      </p:sp>
      <p:sp>
        <p:nvSpPr>
          <p:cNvPr id="8" name="TextBox 7"/>
          <p:cNvSpPr txBox="1"/>
          <p:nvPr/>
        </p:nvSpPr>
        <p:spPr>
          <a:xfrm>
            <a:off x="0" y="6508886"/>
            <a:ext cx="11024172" cy="261610"/>
          </a:xfrm>
          <a:prstGeom prst="rect">
            <a:avLst/>
          </a:prstGeom>
          <a:noFill/>
        </p:spPr>
        <p:txBody>
          <a:bodyPr wrap="none" rtlCol="0">
            <a:spAutoFit/>
          </a:bodyPr>
          <a:lstStyle/>
          <a:p>
            <a:r>
              <a:rPr lang="en-GB" sz="1100" dirty="0" smtClean="0">
                <a:solidFill>
                  <a:prstClr val="black"/>
                </a:solidFill>
              </a:rPr>
              <a:t>Click here to visit the PHS full report - </a:t>
            </a:r>
            <a:r>
              <a:rPr lang="en-GB" sz="1100" dirty="0" smtClean="0">
                <a:solidFill>
                  <a:srgbClr val="0070C0"/>
                </a:solidFill>
                <a:hlinkClick r:id="rId2"/>
              </a:rPr>
              <a:t>https://publichealthscotland.scot/publications/weekly-national-seasonal-respiratory-report/weekly-national-seasonal-respiratory-report-week-19</a:t>
            </a:r>
            <a:endParaRPr lang="en-GB" sz="1100" dirty="0" smtClean="0">
              <a:solidFill>
                <a:srgbClr val="0070C0"/>
              </a:solidFill>
            </a:endParaRPr>
          </a:p>
        </p:txBody>
      </p:sp>
      <p:sp>
        <p:nvSpPr>
          <p:cNvPr id="10" name="TextBox 9"/>
          <p:cNvSpPr txBox="1"/>
          <p:nvPr/>
        </p:nvSpPr>
        <p:spPr>
          <a:xfrm>
            <a:off x="8062618" y="992871"/>
            <a:ext cx="4012841" cy="3693319"/>
          </a:xfrm>
          <a:prstGeom prst="rect">
            <a:avLst/>
          </a:prstGeom>
          <a:noFill/>
        </p:spPr>
        <p:txBody>
          <a:bodyPr wrap="square" rtlCol="0">
            <a:spAutoFit/>
          </a:bodyPr>
          <a:lstStyle/>
          <a:p>
            <a:r>
              <a:rPr lang="en-GB" dirty="0">
                <a:solidFill>
                  <a:srgbClr val="002060"/>
                </a:solidFill>
              </a:rPr>
              <a:t>Week ending </a:t>
            </a:r>
            <a:r>
              <a:rPr lang="en-GB" dirty="0" smtClean="0">
                <a:solidFill>
                  <a:srgbClr val="002060"/>
                </a:solidFill>
              </a:rPr>
              <a:t>15th May 2022 </a:t>
            </a:r>
            <a:r>
              <a:rPr lang="en-GB" dirty="0">
                <a:solidFill>
                  <a:srgbClr val="002060"/>
                </a:solidFill>
              </a:rPr>
              <a:t>(week </a:t>
            </a:r>
            <a:r>
              <a:rPr lang="en-GB" dirty="0" smtClean="0">
                <a:solidFill>
                  <a:srgbClr val="002060"/>
                </a:solidFill>
              </a:rPr>
              <a:t>19)</a:t>
            </a:r>
            <a:endParaRPr lang="en-GB" dirty="0">
              <a:solidFill>
                <a:srgbClr val="002060"/>
              </a:solidFill>
            </a:endParaRPr>
          </a:p>
          <a:p>
            <a:endParaRPr lang="en-GB" dirty="0">
              <a:solidFill>
                <a:srgbClr val="002060"/>
              </a:solidFill>
            </a:endParaRPr>
          </a:p>
          <a:p>
            <a:r>
              <a:rPr lang="en-GB" dirty="0">
                <a:solidFill>
                  <a:srgbClr val="002060"/>
                </a:solidFill>
              </a:rPr>
              <a:t>Maps show NHS24 calls for respiratory symptoms </a:t>
            </a:r>
            <a:r>
              <a:rPr lang="en-GB" dirty="0" smtClean="0">
                <a:solidFill>
                  <a:srgbClr val="002060"/>
                </a:solidFill>
              </a:rPr>
              <a:t>remain at ‘Baseline’ level</a:t>
            </a:r>
          </a:p>
          <a:p>
            <a:endParaRPr lang="en-GB" dirty="0">
              <a:solidFill>
                <a:srgbClr val="002060"/>
              </a:solidFill>
            </a:endParaRPr>
          </a:p>
          <a:p>
            <a:r>
              <a:rPr lang="en-GB" dirty="0">
                <a:solidFill>
                  <a:srgbClr val="002060"/>
                </a:solidFill>
              </a:rPr>
              <a:t>Influenza: ‘Baseline’ </a:t>
            </a:r>
          </a:p>
          <a:p>
            <a:r>
              <a:rPr lang="en-GB" dirty="0">
                <a:solidFill>
                  <a:srgbClr val="002060"/>
                </a:solidFill>
              </a:rPr>
              <a:t>RSV: ‘Baseline’</a:t>
            </a:r>
          </a:p>
          <a:p>
            <a:r>
              <a:rPr lang="en-GB" dirty="0">
                <a:solidFill>
                  <a:srgbClr val="002060"/>
                </a:solidFill>
              </a:rPr>
              <a:t>Rhinovirus: </a:t>
            </a:r>
            <a:r>
              <a:rPr lang="en-GB" dirty="0" smtClean="0">
                <a:solidFill>
                  <a:srgbClr val="002060"/>
                </a:solidFill>
              </a:rPr>
              <a:t>‘Low’</a:t>
            </a:r>
            <a:endParaRPr lang="en-GB" dirty="0">
              <a:solidFill>
                <a:srgbClr val="002060"/>
              </a:solidFill>
            </a:endParaRPr>
          </a:p>
          <a:p>
            <a:r>
              <a:rPr lang="en-GB" dirty="0">
                <a:solidFill>
                  <a:srgbClr val="002060"/>
                </a:solidFill>
              </a:rPr>
              <a:t>Human MPV: </a:t>
            </a:r>
            <a:r>
              <a:rPr lang="en-GB" dirty="0" smtClean="0">
                <a:solidFill>
                  <a:srgbClr val="002060"/>
                </a:solidFill>
              </a:rPr>
              <a:t>‘Baseline’ </a:t>
            </a:r>
          </a:p>
          <a:p>
            <a:r>
              <a:rPr lang="en-GB" dirty="0" smtClean="0">
                <a:solidFill>
                  <a:srgbClr val="002060"/>
                </a:solidFill>
              </a:rPr>
              <a:t>Adenovirus: ‘Baseline’</a:t>
            </a:r>
          </a:p>
          <a:p>
            <a:endParaRPr lang="en-GB" dirty="0">
              <a:solidFill>
                <a:srgbClr val="002060"/>
              </a:solidFill>
            </a:endParaRPr>
          </a:p>
          <a:p>
            <a:r>
              <a:rPr lang="en-GB" dirty="0">
                <a:solidFill>
                  <a:srgbClr val="002060"/>
                </a:solidFill>
              </a:rPr>
              <a:t>Scotland-wide </a:t>
            </a:r>
            <a:r>
              <a:rPr lang="en-GB" dirty="0" smtClean="0">
                <a:solidFill>
                  <a:srgbClr val="002060"/>
                </a:solidFill>
              </a:rPr>
              <a:t>69 influenza </a:t>
            </a:r>
            <a:r>
              <a:rPr lang="en-GB" dirty="0">
                <a:solidFill>
                  <a:srgbClr val="002060"/>
                </a:solidFill>
              </a:rPr>
              <a:t>cases </a:t>
            </a:r>
            <a:r>
              <a:rPr lang="en-GB" dirty="0" smtClean="0">
                <a:solidFill>
                  <a:srgbClr val="002060"/>
                </a:solidFill>
              </a:rPr>
              <a:t>(down from 75 in week 17)</a:t>
            </a:r>
          </a:p>
        </p:txBody>
      </p:sp>
      <p:pic>
        <p:nvPicPr>
          <p:cNvPr id="4" name="Picture 3"/>
          <p:cNvPicPr>
            <a:picLocks noChangeAspect="1"/>
          </p:cNvPicPr>
          <p:nvPr/>
        </p:nvPicPr>
        <p:blipFill>
          <a:blip r:embed="rId3"/>
          <a:stretch>
            <a:fillRect/>
          </a:stretch>
        </p:blipFill>
        <p:spPr>
          <a:xfrm>
            <a:off x="196551" y="992871"/>
            <a:ext cx="7742874" cy="4465537"/>
          </a:xfrm>
          <a:prstGeom prst="rect">
            <a:avLst/>
          </a:prstGeom>
        </p:spPr>
      </p:pic>
    </p:spTree>
    <p:extLst>
      <p:ext uri="{BB962C8B-B14F-4D97-AF65-F5344CB8AC3E}">
        <p14:creationId xmlns:p14="http://schemas.microsoft.com/office/powerpoint/2010/main" val="2651546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C</a:t>
            </a:r>
            <a:endParaRPr lang="en-GB" dirty="0"/>
          </a:p>
        </p:txBody>
      </p:sp>
      <p:sp>
        <p:nvSpPr>
          <p:cNvPr id="3" name="Text Placeholder 2"/>
          <p:cNvSpPr>
            <a:spLocks noGrp="1"/>
          </p:cNvSpPr>
          <p:nvPr>
            <p:ph type="body" idx="1"/>
          </p:nvPr>
        </p:nvSpPr>
        <p:spPr/>
        <p:txBody>
          <a:bodyPr/>
          <a:lstStyle/>
          <a:p>
            <a:r>
              <a:rPr lang="en-GB" i="1" dirty="0">
                <a:solidFill>
                  <a:schemeClr val="tx1"/>
                </a:solidFill>
              </a:rPr>
              <a:t>Protecting critical services &amp; reducing harm</a:t>
            </a:r>
          </a:p>
        </p:txBody>
      </p:sp>
    </p:spTree>
    <p:extLst>
      <p:ext uri="{BB962C8B-B14F-4D97-AF65-F5344CB8AC3E}">
        <p14:creationId xmlns:p14="http://schemas.microsoft.com/office/powerpoint/2010/main" val="2066097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4959" y="415811"/>
            <a:ext cx="11298227" cy="6049219"/>
          </a:xfrm>
          <a:prstGeom prst="rect">
            <a:avLst/>
          </a:prstGeom>
        </p:spPr>
      </p:pic>
      <p:sp>
        <p:nvSpPr>
          <p:cNvPr id="3" name="TextBox 2"/>
          <p:cNvSpPr txBox="1"/>
          <p:nvPr/>
        </p:nvSpPr>
        <p:spPr>
          <a:xfrm>
            <a:off x="100485" y="52880"/>
            <a:ext cx="4340675" cy="400110"/>
          </a:xfrm>
          <a:prstGeom prst="rect">
            <a:avLst/>
          </a:prstGeom>
          <a:noFill/>
        </p:spPr>
        <p:txBody>
          <a:bodyPr wrap="none" rtlCol="0">
            <a:spAutoFit/>
          </a:bodyPr>
          <a:lstStyle/>
          <a:p>
            <a:r>
              <a:rPr lang="en-GB" sz="2000" dirty="0" smtClean="0">
                <a:solidFill>
                  <a:srgbClr val="002060"/>
                </a:solidFill>
              </a:rPr>
              <a:t>Overall G-OPES system pressure metrics</a:t>
            </a:r>
            <a:endParaRPr lang="en-GB" sz="2000" dirty="0">
              <a:solidFill>
                <a:srgbClr val="002060"/>
              </a:solidFill>
            </a:endParaRPr>
          </a:p>
        </p:txBody>
      </p:sp>
      <p:sp>
        <p:nvSpPr>
          <p:cNvPr id="4" name="TextBox 3"/>
          <p:cNvSpPr txBox="1"/>
          <p:nvPr/>
        </p:nvSpPr>
        <p:spPr>
          <a:xfrm>
            <a:off x="7631136" y="6521661"/>
            <a:ext cx="4560864" cy="246221"/>
          </a:xfrm>
          <a:prstGeom prst="rect">
            <a:avLst/>
          </a:prstGeom>
          <a:noFill/>
        </p:spPr>
        <p:txBody>
          <a:bodyPr wrap="none" rtlCol="0">
            <a:spAutoFit/>
          </a:bodyPr>
          <a:lstStyle/>
          <a:p>
            <a:r>
              <a:rPr lang="en-GB" sz="1000" dirty="0" smtClean="0">
                <a:solidFill>
                  <a:srgbClr val="002060"/>
                </a:solidFill>
              </a:rPr>
              <a:t>Full detail for all areas can be found in the Illuminate report - </a:t>
            </a:r>
            <a:r>
              <a:rPr lang="en-GB" sz="1000" dirty="0" smtClean="0">
                <a:hlinkClick r:id="rId4"/>
              </a:rPr>
              <a:t>G-OPES Metrics History</a:t>
            </a:r>
            <a:endParaRPr lang="en-GB" sz="1000" dirty="0"/>
          </a:p>
        </p:txBody>
      </p:sp>
      <p:sp>
        <p:nvSpPr>
          <p:cNvPr id="10" name="TextBox 9"/>
          <p:cNvSpPr txBox="1"/>
          <p:nvPr/>
        </p:nvSpPr>
        <p:spPr>
          <a:xfrm>
            <a:off x="6034798" y="554892"/>
            <a:ext cx="5644662"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rgbClr val="002060"/>
                </a:solidFill>
              </a:rPr>
              <a:t>The overall system has predominantly been at </a:t>
            </a:r>
            <a:r>
              <a:rPr lang="en-GB" sz="1400" b="1" dirty="0" smtClean="0">
                <a:solidFill>
                  <a:srgbClr val="002060"/>
                </a:solidFill>
              </a:rPr>
              <a:t>level 3 </a:t>
            </a:r>
            <a:r>
              <a:rPr lang="en-GB" sz="1400" dirty="0" smtClean="0">
                <a:solidFill>
                  <a:srgbClr val="002060"/>
                </a:solidFill>
              </a:rPr>
              <a:t>for the week to 24th May</a:t>
            </a:r>
          </a:p>
          <a:p>
            <a:pPr marL="285750" indent="-285750">
              <a:buFont typeface="Arial" panose="020B0604020202020204" pitchFamily="34" charset="0"/>
              <a:buChar char="•"/>
            </a:pPr>
            <a:endParaRPr lang="en-GB" sz="1400" dirty="0">
              <a:solidFill>
                <a:srgbClr val="002060"/>
              </a:solidFill>
            </a:endParaRPr>
          </a:p>
          <a:p>
            <a:pPr marL="285750" indent="-285750">
              <a:buFont typeface="Arial" panose="020B0604020202020204" pitchFamily="34" charset="0"/>
              <a:buChar char="•"/>
            </a:pPr>
            <a:r>
              <a:rPr lang="en-GB" sz="1400" dirty="0" smtClean="0">
                <a:solidFill>
                  <a:srgbClr val="002060"/>
                </a:solidFill>
              </a:rPr>
              <a:t>The system reported at level 2 on three occasions earlier this week, the first level 2 reports since February</a:t>
            </a:r>
          </a:p>
          <a:p>
            <a:endParaRPr lang="en-GB" sz="1400" b="1" dirty="0" smtClean="0">
              <a:solidFill>
                <a:srgbClr val="002060"/>
              </a:solidFill>
            </a:endParaRPr>
          </a:p>
          <a:p>
            <a:endParaRPr lang="en-GB" sz="1400" b="1" dirty="0">
              <a:solidFill>
                <a:srgbClr val="002060"/>
              </a:solidFill>
            </a:endParaRPr>
          </a:p>
          <a:p>
            <a:pPr marL="285750" indent="-285750">
              <a:buFont typeface="Arial" panose="020B0604020202020204" pitchFamily="34" charset="0"/>
              <a:buChar char="•"/>
            </a:pPr>
            <a:r>
              <a:rPr lang="en-GB" sz="1400" dirty="0" smtClean="0">
                <a:solidFill>
                  <a:srgbClr val="002060"/>
                </a:solidFill>
              </a:rPr>
              <a:t>Royal </a:t>
            </a:r>
            <a:r>
              <a:rPr lang="en-GB" sz="1400" dirty="0">
                <a:solidFill>
                  <a:srgbClr val="002060"/>
                </a:solidFill>
              </a:rPr>
              <a:t>Cornhill Hospital </a:t>
            </a:r>
            <a:r>
              <a:rPr lang="en-GB" sz="1400" dirty="0" smtClean="0">
                <a:solidFill>
                  <a:srgbClr val="002060"/>
                </a:solidFill>
              </a:rPr>
              <a:t>has been at level 4 for over half the week</a:t>
            </a:r>
          </a:p>
          <a:p>
            <a:pPr marL="285750" indent="-285750">
              <a:buFont typeface="Arial" panose="020B0604020202020204" pitchFamily="34" charset="0"/>
              <a:buChar char="•"/>
            </a:pPr>
            <a:endParaRPr lang="en-GB" sz="1400" b="1" dirty="0">
              <a:solidFill>
                <a:srgbClr val="002060"/>
              </a:solidFill>
            </a:endParaRPr>
          </a:p>
          <a:p>
            <a:pPr marL="285750" indent="-285750">
              <a:buFont typeface="Arial" panose="020B0604020202020204" pitchFamily="34" charset="0"/>
              <a:buChar char="•"/>
            </a:pPr>
            <a:endParaRPr lang="en-GB" sz="1400" dirty="0">
              <a:solidFill>
                <a:srgbClr val="002060"/>
              </a:solidFill>
            </a:endParaRPr>
          </a:p>
          <a:p>
            <a:pPr marL="285750" indent="-285750">
              <a:buFont typeface="Arial" panose="020B0604020202020204" pitchFamily="34" charset="0"/>
              <a:buChar char="•"/>
            </a:pPr>
            <a:endParaRPr lang="en-GB" sz="1400" dirty="0" smtClean="0">
              <a:solidFill>
                <a:srgbClr val="002060"/>
              </a:solidFill>
            </a:endParaRPr>
          </a:p>
        </p:txBody>
      </p:sp>
      <p:sp>
        <p:nvSpPr>
          <p:cNvPr id="7" name="Rectangle 6"/>
          <p:cNvSpPr/>
          <p:nvPr/>
        </p:nvSpPr>
        <p:spPr>
          <a:xfrm>
            <a:off x="5199529" y="760901"/>
            <a:ext cx="296202" cy="5208494"/>
          </a:xfrm>
          <a:prstGeom prst="rect">
            <a:avLst/>
          </a:prstGeom>
          <a:solidFill>
            <a:schemeClr val="accent6">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182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987"/>
            <a:ext cx="4460033" cy="400110"/>
          </a:xfrm>
          <a:prstGeom prst="rect">
            <a:avLst/>
          </a:prstGeom>
          <a:noFill/>
        </p:spPr>
        <p:txBody>
          <a:bodyPr wrap="square" rtlCol="0">
            <a:spAutoFit/>
          </a:bodyPr>
          <a:lstStyle/>
          <a:p>
            <a:r>
              <a:rPr lang="en-GB" sz="2000" dirty="0" smtClean="0">
                <a:solidFill>
                  <a:srgbClr val="002060"/>
                </a:solidFill>
              </a:rPr>
              <a:t>SAS – Weekly Operational Statistics</a:t>
            </a:r>
          </a:p>
        </p:txBody>
      </p:sp>
      <p:sp>
        <p:nvSpPr>
          <p:cNvPr id="22" name="TextBox 21"/>
          <p:cNvSpPr txBox="1"/>
          <p:nvPr/>
        </p:nvSpPr>
        <p:spPr>
          <a:xfrm>
            <a:off x="7288306" y="358378"/>
            <a:ext cx="4903694" cy="3416320"/>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rgbClr val="002060"/>
                </a:solidFill>
              </a:rPr>
              <a:t>Grampian’s total incidents attended as a rate per 100,000 population increased from 189 to 197. The Scottish average increased from 229 to 235.</a:t>
            </a: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r>
              <a:rPr lang="en-GB" sz="1200" dirty="0">
                <a:solidFill>
                  <a:srgbClr val="002060"/>
                </a:solidFill>
              </a:rPr>
              <a:t>Grampian’s total incidents </a:t>
            </a:r>
            <a:r>
              <a:rPr lang="en-GB" sz="1200" dirty="0" smtClean="0">
                <a:solidFill>
                  <a:srgbClr val="002060"/>
                </a:solidFill>
              </a:rPr>
              <a:t>conveyed </a:t>
            </a:r>
            <a:r>
              <a:rPr lang="en-GB" sz="1200" dirty="0">
                <a:solidFill>
                  <a:srgbClr val="002060"/>
                </a:solidFill>
              </a:rPr>
              <a:t>as a rate per 100,000 population </a:t>
            </a:r>
            <a:r>
              <a:rPr lang="en-GB" sz="1200" dirty="0" smtClean="0">
                <a:solidFill>
                  <a:srgbClr val="002060"/>
                </a:solidFill>
              </a:rPr>
              <a:t>increased from 127 last week to 131. The </a:t>
            </a:r>
            <a:r>
              <a:rPr lang="en-GB" sz="1200" dirty="0">
                <a:solidFill>
                  <a:srgbClr val="002060"/>
                </a:solidFill>
              </a:rPr>
              <a:t>Scottish average </a:t>
            </a:r>
            <a:r>
              <a:rPr lang="en-GB" sz="1200" dirty="0" smtClean="0">
                <a:solidFill>
                  <a:srgbClr val="002060"/>
                </a:solidFill>
              </a:rPr>
              <a:t>increased from 172 to 180.</a:t>
            </a:r>
            <a:endParaRPr lang="en-GB" sz="1200" dirty="0">
              <a:solidFill>
                <a:srgbClr val="002060"/>
              </a:solidFill>
            </a:endParaRP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79% of incidents were attended in Grampian, a fall from 81% the previous week</a:t>
            </a:r>
            <a:r>
              <a:rPr lang="en-GB" sz="1200" dirty="0">
                <a:solidFill>
                  <a:srgbClr val="002060"/>
                </a:solidFill>
              </a:rPr>
              <a:t> </a:t>
            </a:r>
            <a:r>
              <a:rPr lang="en-GB" sz="1200" dirty="0" smtClean="0">
                <a:solidFill>
                  <a:srgbClr val="002060"/>
                </a:solidFill>
              </a:rPr>
              <a:t>(79% across Scotland). Of these attendances in Grampian, 67% were conveyed </a:t>
            </a:r>
            <a:r>
              <a:rPr lang="en-GB" sz="1200" dirty="0">
                <a:solidFill>
                  <a:srgbClr val="002060"/>
                </a:solidFill>
              </a:rPr>
              <a:t>to </a:t>
            </a:r>
            <a:r>
              <a:rPr lang="en-GB" sz="1200" dirty="0" smtClean="0">
                <a:solidFill>
                  <a:srgbClr val="002060"/>
                </a:solidFill>
              </a:rPr>
              <a:t>hospital, the same level as the last two weeks. The Scottish rate for attendances conveyed to hospital is 74%.</a:t>
            </a:r>
            <a:endParaRPr lang="en-GB" sz="1200" dirty="0">
              <a:solidFill>
                <a:srgbClr val="002060"/>
              </a:solidFill>
            </a:endParaRP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The 90</a:t>
            </a:r>
            <a:r>
              <a:rPr lang="en-GB" sz="1200" baseline="30000" dirty="0" smtClean="0">
                <a:solidFill>
                  <a:srgbClr val="002060"/>
                </a:solidFill>
              </a:rPr>
              <a:t>th</a:t>
            </a:r>
            <a:r>
              <a:rPr lang="en-GB" sz="1200" dirty="0" smtClean="0">
                <a:solidFill>
                  <a:srgbClr val="002060"/>
                </a:solidFill>
              </a:rPr>
              <a:t> Percentile turnaround time for ARI fell slightly, again from 156 minutes last week to 149 minutes. Dr Gray’s has fallen, from 87 minutes last week to 71 minutes, the lowest level in two months. The Scottish average has fallen slightly to 67 minutes.</a:t>
            </a:r>
            <a:endParaRPr lang="en-GB" sz="1200" dirty="0">
              <a:solidFill>
                <a:srgbClr val="002060"/>
              </a:solidFill>
            </a:endParaRPr>
          </a:p>
        </p:txBody>
      </p:sp>
      <p:sp>
        <p:nvSpPr>
          <p:cNvPr id="23" name="TextBox 22"/>
          <p:cNvSpPr txBox="1"/>
          <p:nvPr/>
        </p:nvSpPr>
        <p:spPr>
          <a:xfrm>
            <a:off x="0" y="6667577"/>
            <a:ext cx="7496432" cy="215444"/>
          </a:xfrm>
          <a:prstGeom prst="rect">
            <a:avLst/>
          </a:prstGeom>
          <a:noFill/>
        </p:spPr>
        <p:txBody>
          <a:bodyPr wrap="square" rtlCol="0">
            <a:spAutoFit/>
          </a:bodyPr>
          <a:lstStyle/>
          <a:p>
            <a:r>
              <a:rPr lang="en-GB" sz="800" dirty="0" smtClean="0">
                <a:solidFill>
                  <a:srgbClr val="002060"/>
                </a:solidFill>
              </a:rPr>
              <a:t>Data Sourced from SAS weekly statistics publication  - </a:t>
            </a:r>
            <a:r>
              <a:rPr lang="en-GB" sz="800" dirty="0">
                <a:solidFill>
                  <a:srgbClr val="002060"/>
                </a:solidFill>
              </a:rPr>
              <a:t>https://www.scottishambulance.com/publications/unscheduled-care-operational-statistics/</a:t>
            </a:r>
          </a:p>
        </p:txBody>
      </p:sp>
      <p:pic>
        <p:nvPicPr>
          <p:cNvPr id="4" name="Picture 3"/>
          <p:cNvPicPr>
            <a:picLocks noChangeAspect="1"/>
          </p:cNvPicPr>
          <p:nvPr/>
        </p:nvPicPr>
        <p:blipFill>
          <a:blip r:embed="rId2"/>
          <a:stretch>
            <a:fillRect/>
          </a:stretch>
        </p:blipFill>
        <p:spPr>
          <a:xfrm>
            <a:off x="186417" y="6374121"/>
            <a:ext cx="826838" cy="216369"/>
          </a:xfrm>
          <a:prstGeom prst="rect">
            <a:avLst/>
          </a:prstGeom>
        </p:spPr>
      </p:pic>
      <p:sp>
        <p:nvSpPr>
          <p:cNvPr id="9" name="TextBox 8"/>
          <p:cNvSpPr txBox="1"/>
          <p:nvPr/>
        </p:nvSpPr>
        <p:spPr>
          <a:xfrm>
            <a:off x="5818391" y="50459"/>
            <a:ext cx="7599903" cy="230832"/>
          </a:xfrm>
          <a:prstGeom prst="rect">
            <a:avLst/>
          </a:prstGeom>
          <a:noFill/>
        </p:spPr>
        <p:txBody>
          <a:bodyPr wrap="square" rtlCol="0">
            <a:spAutoFit/>
          </a:bodyPr>
          <a:lstStyle/>
          <a:p>
            <a:r>
              <a:rPr lang="en-GB" sz="900" dirty="0" smtClean="0"/>
              <a:t>Click here to go to the Illuminate Dashboard - </a:t>
            </a:r>
            <a:r>
              <a:rPr lang="en-GB" sz="900" dirty="0">
                <a:hlinkClick r:id="rId3"/>
              </a:rPr>
              <a:t>SAS - Weekly Operational Statistics: SAS - Weekly Operational Statistics - Tableau Server</a:t>
            </a:r>
            <a:endParaRPr lang="en-GB" sz="900" dirty="0"/>
          </a:p>
        </p:txBody>
      </p:sp>
      <p:pic>
        <p:nvPicPr>
          <p:cNvPr id="2" name="Picture 1"/>
          <p:cNvPicPr>
            <a:picLocks noChangeAspect="1"/>
          </p:cNvPicPr>
          <p:nvPr/>
        </p:nvPicPr>
        <p:blipFill>
          <a:blip r:embed="rId4"/>
          <a:stretch>
            <a:fillRect/>
          </a:stretch>
        </p:blipFill>
        <p:spPr>
          <a:xfrm>
            <a:off x="34683" y="358378"/>
            <a:ext cx="7282235" cy="1217351"/>
          </a:xfrm>
          <a:prstGeom prst="rect">
            <a:avLst/>
          </a:prstGeom>
        </p:spPr>
      </p:pic>
      <p:pic>
        <p:nvPicPr>
          <p:cNvPr id="3" name="Picture 2"/>
          <p:cNvPicPr>
            <a:picLocks noChangeAspect="1"/>
          </p:cNvPicPr>
          <p:nvPr/>
        </p:nvPicPr>
        <p:blipFill>
          <a:blip r:embed="rId5"/>
          <a:stretch>
            <a:fillRect/>
          </a:stretch>
        </p:blipFill>
        <p:spPr>
          <a:xfrm>
            <a:off x="34683" y="1584051"/>
            <a:ext cx="3636270" cy="2234868"/>
          </a:xfrm>
          <a:prstGeom prst="rect">
            <a:avLst/>
          </a:prstGeom>
        </p:spPr>
      </p:pic>
      <p:pic>
        <p:nvPicPr>
          <p:cNvPr id="10" name="Picture 9"/>
          <p:cNvPicPr>
            <a:picLocks noChangeAspect="1"/>
          </p:cNvPicPr>
          <p:nvPr/>
        </p:nvPicPr>
        <p:blipFill>
          <a:blip r:embed="rId6"/>
          <a:stretch>
            <a:fillRect/>
          </a:stretch>
        </p:blipFill>
        <p:spPr>
          <a:xfrm>
            <a:off x="3670953" y="1593382"/>
            <a:ext cx="3670180" cy="2166374"/>
          </a:xfrm>
          <a:prstGeom prst="rect">
            <a:avLst/>
          </a:prstGeom>
        </p:spPr>
      </p:pic>
      <p:pic>
        <p:nvPicPr>
          <p:cNvPr id="15" name="Picture 14"/>
          <p:cNvPicPr>
            <a:picLocks noChangeAspect="1"/>
          </p:cNvPicPr>
          <p:nvPr/>
        </p:nvPicPr>
        <p:blipFill>
          <a:blip r:embed="rId7"/>
          <a:stretch>
            <a:fillRect/>
          </a:stretch>
        </p:blipFill>
        <p:spPr>
          <a:xfrm>
            <a:off x="34683" y="3914668"/>
            <a:ext cx="3787997" cy="2335804"/>
          </a:xfrm>
          <a:prstGeom prst="rect">
            <a:avLst/>
          </a:prstGeom>
        </p:spPr>
      </p:pic>
      <p:pic>
        <p:nvPicPr>
          <p:cNvPr id="16" name="Picture 15"/>
          <p:cNvPicPr>
            <a:picLocks noChangeAspect="1"/>
          </p:cNvPicPr>
          <p:nvPr/>
        </p:nvPicPr>
        <p:blipFill>
          <a:blip r:embed="rId8"/>
          <a:stretch>
            <a:fillRect/>
          </a:stretch>
        </p:blipFill>
        <p:spPr>
          <a:xfrm>
            <a:off x="3863373" y="3914668"/>
            <a:ext cx="3751752" cy="2403167"/>
          </a:xfrm>
          <a:prstGeom prst="rect">
            <a:avLst/>
          </a:prstGeom>
        </p:spPr>
      </p:pic>
      <p:pic>
        <p:nvPicPr>
          <p:cNvPr id="17" name="Picture 16"/>
          <p:cNvPicPr>
            <a:picLocks noChangeAspect="1"/>
          </p:cNvPicPr>
          <p:nvPr/>
        </p:nvPicPr>
        <p:blipFill>
          <a:blip r:embed="rId9"/>
          <a:stretch>
            <a:fillRect/>
          </a:stretch>
        </p:blipFill>
        <p:spPr>
          <a:xfrm>
            <a:off x="7655818" y="3914668"/>
            <a:ext cx="3736860" cy="2402267"/>
          </a:xfrm>
          <a:prstGeom prst="rect">
            <a:avLst/>
          </a:prstGeom>
        </p:spPr>
      </p:pic>
    </p:spTree>
    <p:extLst>
      <p:ext uri="{BB962C8B-B14F-4D97-AF65-F5344CB8AC3E}">
        <p14:creationId xmlns:p14="http://schemas.microsoft.com/office/powerpoint/2010/main" val="1327996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61354" y="4265096"/>
            <a:ext cx="3718767" cy="2245415"/>
          </a:xfrm>
          <a:prstGeom prst="rect">
            <a:avLst/>
          </a:prstGeom>
        </p:spPr>
      </p:pic>
      <p:pic>
        <p:nvPicPr>
          <p:cNvPr id="5" name="Picture 4"/>
          <p:cNvPicPr>
            <a:picLocks noChangeAspect="1"/>
          </p:cNvPicPr>
          <p:nvPr/>
        </p:nvPicPr>
        <p:blipFill>
          <a:blip r:embed="rId3"/>
          <a:stretch>
            <a:fillRect/>
          </a:stretch>
        </p:blipFill>
        <p:spPr>
          <a:xfrm>
            <a:off x="5691875" y="246298"/>
            <a:ext cx="3705301" cy="2331849"/>
          </a:xfrm>
          <a:prstGeom prst="rect">
            <a:avLst/>
          </a:prstGeom>
        </p:spPr>
      </p:pic>
      <p:pic>
        <p:nvPicPr>
          <p:cNvPr id="2" name="Picture 1"/>
          <p:cNvPicPr>
            <a:picLocks noChangeAspect="1"/>
          </p:cNvPicPr>
          <p:nvPr/>
        </p:nvPicPr>
        <p:blipFill>
          <a:blip r:embed="rId4"/>
          <a:stretch>
            <a:fillRect/>
          </a:stretch>
        </p:blipFill>
        <p:spPr>
          <a:xfrm>
            <a:off x="71718" y="3318149"/>
            <a:ext cx="4712199" cy="2896039"/>
          </a:xfrm>
          <a:prstGeom prst="rect">
            <a:avLst/>
          </a:prstGeom>
        </p:spPr>
      </p:pic>
      <p:sp>
        <p:nvSpPr>
          <p:cNvPr id="6" name="TextBox 5"/>
          <p:cNvSpPr txBox="1"/>
          <p:nvPr/>
        </p:nvSpPr>
        <p:spPr>
          <a:xfrm>
            <a:off x="136424" y="-9375"/>
            <a:ext cx="4932190" cy="369332"/>
          </a:xfrm>
          <a:prstGeom prst="rect">
            <a:avLst/>
          </a:prstGeom>
          <a:noFill/>
        </p:spPr>
        <p:txBody>
          <a:bodyPr wrap="square" rtlCol="0">
            <a:spAutoFit/>
          </a:bodyPr>
          <a:lstStyle/>
          <a:p>
            <a:r>
              <a:rPr lang="en-GB" dirty="0" smtClean="0">
                <a:solidFill>
                  <a:schemeClr val="tx2"/>
                </a:solidFill>
              </a:rPr>
              <a:t>A&amp;E Performance – ARI </a:t>
            </a:r>
            <a:endParaRPr lang="en-GB" dirty="0">
              <a:solidFill>
                <a:schemeClr val="tx2"/>
              </a:solidFill>
            </a:endParaRPr>
          </a:p>
        </p:txBody>
      </p:sp>
      <p:sp>
        <p:nvSpPr>
          <p:cNvPr id="13" name="TextBox 12"/>
          <p:cNvSpPr txBox="1"/>
          <p:nvPr/>
        </p:nvSpPr>
        <p:spPr>
          <a:xfrm>
            <a:off x="5707675" y="6625540"/>
            <a:ext cx="6484324" cy="230832"/>
          </a:xfrm>
          <a:prstGeom prst="rect">
            <a:avLst/>
          </a:prstGeom>
          <a:noFill/>
        </p:spPr>
        <p:txBody>
          <a:bodyPr wrap="square" rtlCol="0">
            <a:spAutoFit/>
          </a:bodyPr>
          <a:lstStyle/>
          <a:p>
            <a:r>
              <a:rPr lang="en-GB" sz="900" dirty="0" smtClean="0"/>
              <a:t>To view the dashboards click here - </a:t>
            </a:r>
            <a:r>
              <a:rPr lang="en-GB" sz="900" dirty="0">
                <a:hlinkClick r:id="rId5"/>
              </a:rPr>
              <a:t>A&amp;E </a:t>
            </a:r>
            <a:r>
              <a:rPr lang="en-GB" sz="900" dirty="0" err="1">
                <a:hlinkClick r:id="rId5"/>
              </a:rPr>
              <a:t>SitRep</a:t>
            </a:r>
            <a:r>
              <a:rPr lang="en-GB" sz="900" dirty="0">
                <a:hlinkClick r:id="rId5"/>
              </a:rPr>
              <a:t> Dashboard: A&amp;E </a:t>
            </a:r>
            <a:r>
              <a:rPr lang="en-GB" sz="900" dirty="0" err="1">
                <a:hlinkClick r:id="rId5"/>
              </a:rPr>
              <a:t>SitRep</a:t>
            </a:r>
            <a:r>
              <a:rPr lang="en-GB" sz="900" dirty="0">
                <a:hlinkClick r:id="rId5"/>
              </a:rPr>
              <a:t> - Tableau </a:t>
            </a:r>
            <a:r>
              <a:rPr lang="en-GB" sz="900" dirty="0" smtClean="0">
                <a:hlinkClick r:id="rId5"/>
              </a:rPr>
              <a:t>Server</a:t>
            </a:r>
            <a:r>
              <a:rPr lang="en-GB" sz="900" dirty="0" smtClean="0"/>
              <a:t>      </a:t>
            </a:r>
            <a:r>
              <a:rPr lang="en-GB" sz="900" dirty="0">
                <a:hlinkClick r:id="rId6"/>
              </a:rPr>
              <a:t>USC Weekly Report: Page 1 - Tableau Server</a:t>
            </a:r>
            <a:endParaRPr lang="en-GB" sz="900" dirty="0"/>
          </a:p>
        </p:txBody>
      </p:sp>
      <p:sp>
        <p:nvSpPr>
          <p:cNvPr id="27" name="TextBox 26"/>
          <p:cNvSpPr txBox="1"/>
          <p:nvPr/>
        </p:nvSpPr>
        <p:spPr>
          <a:xfrm>
            <a:off x="71718" y="2178175"/>
            <a:ext cx="5214017" cy="1107996"/>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weekly </a:t>
            </a:r>
            <a:r>
              <a:rPr lang="en-GB" sz="1100" b="1" dirty="0">
                <a:solidFill>
                  <a:srgbClr val="002060"/>
                </a:solidFill>
              </a:rPr>
              <a:t>4 hour </a:t>
            </a:r>
            <a:r>
              <a:rPr lang="en-GB" sz="1100" dirty="0" smtClean="0">
                <a:solidFill>
                  <a:srgbClr val="002060"/>
                </a:solidFill>
              </a:rPr>
              <a:t>performance fell last week, to 52% (from 59% the week before)</a:t>
            </a:r>
          </a:p>
          <a:p>
            <a:pPr marL="171450" indent="-171450">
              <a:buFont typeface="Arial" panose="020B0604020202020204" pitchFamily="34" charset="0"/>
              <a:buChar char="•"/>
            </a:pPr>
            <a:endParaRPr lang="en-GB" sz="1100" dirty="0">
              <a:solidFill>
                <a:srgbClr val="002060"/>
              </a:solidFill>
            </a:endParaRPr>
          </a:p>
          <a:p>
            <a:pPr marL="171450" indent="-171450">
              <a:buFont typeface="Arial" panose="020B0604020202020204" pitchFamily="34" charset="0"/>
              <a:buChar char="•"/>
            </a:pPr>
            <a:r>
              <a:rPr lang="en-GB" sz="1100" dirty="0" smtClean="0">
                <a:solidFill>
                  <a:srgbClr val="002060"/>
                </a:solidFill>
              </a:rPr>
              <a:t>daily variation in the last 7 days: 36% Sat 21</a:t>
            </a:r>
            <a:r>
              <a:rPr lang="en-GB" sz="1100" baseline="30000" dirty="0" smtClean="0">
                <a:solidFill>
                  <a:srgbClr val="002060"/>
                </a:solidFill>
              </a:rPr>
              <a:t>st</a:t>
            </a:r>
            <a:r>
              <a:rPr lang="en-GB" sz="1100" dirty="0" smtClean="0">
                <a:solidFill>
                  <a:srgbClr val="002060"/>
                </a:solidFill>
              </a:rPr>
              <a:t> (including 28 </a:t>
            </a:r>
            <a:r>
              <a:rPr lang="en-GB" sz="1100" dirty="0" err="1" smtClean="0">
                <a:solidFill>
                  <a:srgbClr val="002060"/>
                </a:solidFill>
              </a:rPr>
              <a:t>breachers</a:t>
            </a:r>
            <a:r>
              <a:rPr lang="en-GB" sz="1100" dirty="0" smtClean="0">
                <a:solidFill>
                  <a:srgbClr val="002060"/>
                </a:solidFill>
              </a:rPr>
              <a:t> between 6pm and 9pm); 70% Tue 24th</a:t>
            </a:r>
          </a:p>
          <a:p>
            <a:pPr marL="171450" indent="-171450">
              <a:buFont typeface="Arial" panose="020B0604020202020204" pitchFamily="34" charset="0"/>
              <a:buChar char="•"/>
            </a:pPr>
            <a:endParaRPr lang="en-GB" sz="1100" dirty="0" smtClean="0">
              <a:solidFill>
                <a:srgbClr val="002060"/>
              </a:solidFill>
            </a:endParaRPr>
          </a:p>
          <a:p>
            <a:pPr marL="171450" indent="-171450">
              <a:buFont typeface="Arial" panose="020B0604020202020204" pitchFamily="34" charset="0"/>
              <a:buChar char="•"/>
            </a:pPr>
            <a:r>
              <a:rPr lang="en-GB" sz="1100" dirty="0" smtClean="0">
                <a:solidFill>
                  <a:srgbClr val="002060"/>
                </a:solidFill>
              </a:rPr>
              <a:t>primary 4 hour breach reason remains ‘Wait for 1</a:t>
            </a:r>
            <a:r>
              <a:rPr lang="en-GB" sz="1100" baseline="30000" dirty="0" smtClean="0">
                <a:solidFill>
                  <a:srgbClr val="002060"/>
                </a:solidFill>
              </a:rPr>
              <a:t>st</a:t>
            </a:r>
            <a:r>
              <a:rPr lang="en-GB" sz="1100" dirty="0" smtClean="0">
                <a:solidFill>
                  <a:srgbClr val="002060"/>
                </a:solidFill>
              </a:rPr>
              <a:t> assessment’</a:t>
            </a:r>
            <a:endParaRPr lang="en-GB" sz="1100" dirty="0">
              <a:solidFill>
                <a:srgbClr val="002060"/>
              </a:solidFill>
            </a:endParaRPr>
          </a:p>
        </p:txBody>
      </p:sp>
      <p:sp>
        <p:nvSpPr>
          <p:cNvPr id="32" name="TextBox 31"/>
          <p:cNvSpPr txBox="1"/>
          <p:nvPr/>
        </p:nvSpPr>
        <p:spPr>
          <a:xfrm>
            <a:off x="9498369" y="452361"/>
            <a:ext cx="2574496"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the number of </a:t>
            </a:r>
            <a:r>
              <a:rPr lang="en-GB" sz="1100" b="1" dirty="0" smtClean="0">
                <a:solidFill>
                  <a:srgbClr val="002060"/>
                </a:solidFill>
              </a:rPr>
              <a:t>8 hour</a:t>
            </a:r>
            <a:r>
              <a:rPr lang="en-GB" sz="1100" dirty="0" smtClean="0">
                <a:solidFill>
                  <a:srgbClr val="002060"/>
                </a:solidFill>
              </a:rPr>
              <a:t> breachers increased six-fold through 2021, from an average of 10 per week in Q1 to an average of 60pw in Q4</a:t>
            </a:r>
          </a:p>
          <a:p>
            <a:pPr marL="171450" indent="-171450">
              <a:buFont typeface="Arial" panose="020B0604020202020204" pitchFamily="34" charset="0"/>
              <a:buChar char="•"/>
            </a:pPr>
            <a:r>
              <a:rPr lang="en-GB" sz="1100" dirty="0" smtClean="0">
                <a:solidFill>
                  <a:srgbClr val="002060"/>
                </a:solidFill>
              </a:rPr>
              <a:t>in Q1 2022 this increased further to an average of 80pw</a:t>
            </a:r>
          </a:p>
          <a:p>
            <a:pPr marL="171450" indent="-171450">
              <a:buFont typeface="Arial" panose="020B0604020202020204" pitchFamily="34" charset="0"/>
              <a:buChar char="•"/>
            </a:pPr>
            <a:r>
              <a:rPr lang="en-GB" sz="1100" dirty="0" smtClean="0">
                <a:solidFill>
                  <a:srgbClr val="002060"/>
                </a:solidFill>
              </a:rPr>
              <a:t>there were 101 8-hour </a:t>
            </a:r>
            <a:r>
              <a:rPr lang="en-GB" sz="1100" dirty="0" err="1" smtClean="0">
                <a:solidFill>
                  <a:srgbClr val="002060"/>
                </a:solidFill>
              </a:rPr>
              <a:t>breachers</a:t>
            </a:r>
            <a:r>
              <a:rPr lang="en-GB" sz="1100" dirty="0" smtClean="0">
                <a:solidFill>
                  <a:srgbClr val="002060"/>
                </a:solidFill>
              </a:rPr>
              <a:t> in the last 7 days (compared to 73 the previous week)</a:t>
            </a:r>
          </a:p>
        </p:txBody>
      </p:sp>
      <p:sp>
        <p:nvSpPr>
          <p:cNvPr id="33" name="TextBox 32"/>
          <p:cNvSpPr txBox="1"/>
          <p:nvPr/>
        </p:nvSpPr>
        <p:spPr>
          <a:xfrm>
            <a:off x="6036469" y="2842391"/>
            <a:ext cx="2913368"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the </a:t>
            </a:r>
            <a:r>
              <a:rPr lang="en-GB" sz="1100" dirty="0">
                <a:solidFill>
                  <a:srgbClr val="002060"/>
                </a:solidFill>
              </a:rPr>
              <a:t>number of </a:t>
            </a:r>
            <a:r>
              <a:rPr lang="en-GB" sz="1100" b="1" dirty="0" smtClean="0">
                <a:solidFill>
                  <a:srgbClr val="002060"/>
                </a:solidFill>
              </a:rPr>
              <a:t>12 </a:t>
            </a:r>
            <a:r>
              <a:rPr lang="en-GB" sz="1100" b="1" dirty="0">
                <a:solidFill>
                  <a:srgbClr val="002060"/>
                </a:solidFill>
              </a:rPr>
              <a:t>hour</a:t>
            </a:r>
            <a:r>
              <a:rPr lang="en-GB" sz="1100" dirty="0">
                <a:solidFill>
                  <a:srgbClr val="002060"/>
                </a:solidFill>
              </a:rPr>
              <a:t> breachers increased </a:t>
            </a:r>
            <a:r>
              <a:rPr lang="en-GB" sz="1100" dirty="0" smtClean="0">
                <a:solidFill>
                  <a:srgbClr val="002060"/>
                </a:solidFill>
              </a:rPr>
              <a:t>from </a:t>
            </a:r>
            <a:r>
              <a:rPr lang="en-GB" sz="1100" dirty="0">
                <a:solidFill>
                  <a:srgbClr val="002060"/>
                </a:solidFill>
              </a:rPr>
              <a:t>an average of </a:t>
            </a:r>
            <a:r>
              <a:rPr lang="en-GB" sz="1100" dirty="0" smtClean="0">
                <a:solidFill>
                  <a:srgbClr val="002060"/>
                </a:solidFill>
              </a:rPr>
              <a:t>1 </a:t>
            </a:r>
            <a:r>
              <a:rPr lang="en-GB" sz="1100" dirty="0">
                <a:solidFill>
                  <a:srgbClr val="002060"/>
                </a:solidFill>
              </a:rPr>
              <a:t>per week in </a:t>
            </a:r>
            <a:r>
              <a:rPr lang="en-GB" sz="1100" dirty="0" smtClean="0">
                <a:solidFill>
                  <a:srgbClr val="002060"/>
                </a:solidFill>
              </a:rPr>
              <a:t>Q1 2021 </a:t>
            </a:r>
            <a:r>
              <a:rPr lang="en-GB" sz="1100" dirty="0">
                <a:solidFill>
                  <a:srgbClr val="002060"/>
                </a:solidFill>
              </a:rPr>
              <a:t>to an average of </a:t>
            </a:r>
            <a:r>
              <a:rPr lang="en-GB" sz="1100" dirty="0" smtClean="0">
                <a:solidFill>
                  <a:srgbClr val="002060"/>
                </a:solidFill>
              </a:rPr>
              <a:t>1 per day </a:t>
            </a:r>
            <a:r>
              <a:rPr lang="en-GB" sz="1100" dirty="0">
                <a:solidFill>
                  <a:srgbClr val="002060"/>
                </a:solidFill>
              </a:rPr>
              <a:t>in Q4</a:t>
            </a:r>
          </a:p>
          <a:p>
            <a:pPr marL="171450" indent="-171450">
              <a:buFont typeface="Arial" panose="020B0604020202020204" pitchFamily="34" charset="0"/>
              <a:buChar char="•"/>
            </a:pPr>
            <a:r>
              <a:rPr lang="en-GB" sz="1100" dirty="0" smtClean="0">
                <a:solidFill>
                  <a:srgbClr val="002060"/>
                </a:solidFill>
              </a:rPr>
              <a:t>since the beginning of March, this has increased to an average of 3 per day</a:t>
            </a:r>
          </a:p>
          <a:p>
            <a:pPr marL="171450" indent="-171450">
              <a:buFont typeface="Arial" panose="020B0604020202020204" pitchFamily="34" charset="0"/>
              <a:buChar char="•"/>
            </a:pPr>
            <a:r>
              <a:rPr lang="en-GB" sz="1100" dirty="0" smtClean="0">
                <a:solidFill>
                  <a:srgbClr val="002060"/>
                </a:solidFill>
              </a:rPr>
              <a:t>there have been 9 12-hour </a:t>
            </a:r>
            <a:r>
              <a:rPr lang="en-GB" sz="1100" dirty="0" err="1" smtClean="0">
                <a:solidFill>
                  <a:srgbClr val="002060"/>
                </a:solidFill>
              </a:rPr>
              <a:t>breachers</a:t>
            </a:r>
            <a:r>
              <a:rPr lang="en-GB" sz="1100" dirty="0" smtClean="0">
                <a:solidFill>
                  <a:srgbClr val="002060"/>
                </a:solidFill>
              </a:rPr>
              <a:t> in the last 7 days, the same level as the previous week</a:t>
            </a:r>
            <a:endParaRPr lang="en-GB" sz="1100" dirty="0">
              <a:solidFill>
                <a:srgbClr val="002060"/>
              </a:solidFill>
            </a:endParaRPr>
          </a:p>
          <a:p>
            <a:pPr marL="171450" indent="-171450">
              <a:buFont typeface="Arial" panose="020B0604020202020204" pitchFamily="34" charset="0"/>
              <a:buChar char="•"/>
            </a:pPr>
            <a:endParaRPr lang="en-GB" sz="1100" dirty="0">
              <a:solidFill>
                <a:srgbClr val="002060"/>
              </a:solidFill>
            </a:endParaRPr>
          </a:p>
        </p:txBody>
      </p:sp>
      <p:sp>
        <p:nvSpPr>
          <p:cNvPr id="18" name="TextBox 17"/>
          <p:cNvSpPr txBox="1"/>
          <p:nvPr/>
        </p:nvSpPr>
        <p:spPr>
          <a:xfrm>
            <a:off x="4131704" y="3318149"/>
            <a:ext cx="788894" cy="276999"/>
          </a:xfrm>
          <a:prstGeom prst="rect">
            <a:avLst/>
          </a:prstGeom>
          <a:noFill/>
        </p:spPr>
        <p:txBody>
          <a:bodyPr wrap="square" rtlCol="0">
            <a:spAutoFit/>
          </a:bodyPr>
          <a:lstStyle/>
          <a:p>
            <a:r>
              <a:rPr lang="en-GB" sz="1200" dirty="0" smtClean="0">
                <a:solidFill>
                  <a:srgbClr val="002060"/>
                </a:solidFill>
                <a:latin typeface="Calibri Light" panose="020F0302020204030204" pitchFamily="34" charset="0"/>
                <a:cs typeface="Calibri Light" panose="020F0302020204030204" pitchFamily="34" charset="0"/>
              </a:rPr>
              <a:t>4 hours</a:t>
            </a:r>
            <a:endParaRPr lang="en-GB" sz="1200" dirty="0">
              <a:solidFill>
                <a:srgbClr val="002060"/>
              </a:solidFill>
              <a:latin typeface="Calibri Light" panose="020F0302020204030204" pitchFamily="34" charset="0"/>
              <a:cs typeface="Calibri Light" panose="020F0302020204030204" pitchFamily="34" charset="0"/>
            </a:endParaRPr>
          </a:p>
        </p:txBody>
      </p:sp>
      <p:sp>
        <p:nvSpPr>
          <p:cNvPr id="19" name="Rectangle 18"/>
          <p:cNvSpPr/>
          <p:nvPr/>
        </p:nvSpPr>
        <p:spPr>
          <a:xfrm>
            <a:off x="9682144" y="4766168"/>
            <a:ext cx="2509855" cy="430887"/>
          </a:xfrm>
          <a:prstGeom prst="rect">
            <a:avLst/>
          </a:prstGeom>
        </p:spPr>
        <p:txBody>
          <a:bodyPr wrap="square">
            <a:spAutoFit/>
          </a:bodyPr>
          <a:lstStyle/>
          <a:p>
            <a:pPr marL="171450" indent="-171450">
              <a:buFont typeface="Arial" panose="020B0604020202020204" pitchFamily="34" charset="0"/>
              <a:buChar char="•"/>
            </a:pPr>
            <a:r>
              <a:rPr lang="en-GB" sz="1100" dirty="0">
                <a:solidFill>
                  <a:srgbClr val="002060"/>
                </a:solidFill>
              </a:rPr>
              <a:t>primary </a:t>
            </a:r>
            <a:r>
              <a:rPr lang="en-GB" sz="1100" dirty="0" smtClean="0">
                <a:solidFill>
                  <a:srgbClr val="002060"/>
                </a:solidFill>
              </a:rPr>
              <a:t>12 </a:t>
            </a:r>
            <a:r>
              <a:rPr lang="en-GB" sz="1100" dirty="0">
                <a:solidFill>
                  <a:srgbClr val="002060"/>
                </a:solidFill>
              </a:rPr>
              <a:t>hour breach reason </a:t>
            </a:r>
            <a:r>
              <a:rPr lang="en-GB" sz="1100" dirty="0" smtClean="0">
                <a:solidFill>
                  <a:srgbClr val="002060"/>
                </a:solidFill>
              </a:rPr>
              <a:t>remains ‘Wait for 1</a:t>
            </a:r>
            <a:r>
              <a:rPr lang="en-GB" sz="1100" baseline="30000" dirty="0" smtClean="0">
                <a:solidFill>
                  <a:srgbClr val="002060"/>
                </a:solidFill>
              </a:rPr>
              <a:t>st</a:t>
            </a:r>
            <a:r>
              <a:rPr lang="en-GB" sz="1100" dirty="0" smtClean="0">
                <a:solidFill>
                  <a:srgbClr val="002060"/>
                </a:solidFill>
              </a:rPr>
              <a:t> assessment’</a:t>
            </a:r>
          </a:p>
        </p:txBody>
      </p:sp>
      <p:sp>
        <p:nvSpPr>
          <p:cNvPr id="34" name="TextBox 33"/>
          <p:cNvSpPr txBox="1"/>
          <p:nvPr/>
        </p:nvSpPr>
        <p:spPr>
          <a:xfrm>
            <a:off x="8458566" y="4265096"/>
            <a:ext cx="788894" cy="276999"/>
          </a:xfrm>
          <a:prstGeom prst="rect">
            <a:avLst/>
          </a:prstGeom>
          <a:noFill/>
        </p:spPr>
        <p:txBody>
          <a:bodyPr wrap="square" rtlCol="0">
            <a:spAutoFit/>
          </a:bodyPr>
          <a:lstStyle/>
          <a:p>
            <a:r>
              <a:rPr lang="en-GB" sz="1200" dirty="0" smtClean="0">
                <a:solidFill>
                  <a:srgbClr val="002060"/>
                </a:solidFill>
                <a:latin typeface="Calibri Light" panose="020F0302020204030204" pitchFamily="34" charset="0"/>
                <a:cs typeface="Calibri Light" panose="020F0302020204030204" pitchFamily="34" charset="0"/>
              </a:rPr>
              <a:t>12 hours</a:t>
            </a:r>
            <a:endParaRPr lang="en-GB" sz="1200" dirty="0">
              <a:solidFill>
                <a:srgbClr val="002060"/>
              </a:solidFill>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7"/>
          <a:stretch>
            <a:fillRect/>
          </a:stretch>
        </p:blipFill>
        <p:spPr>
          <a:xfrm>
            <a:off x="40560" y="302264"/>
            <a:ext cx="5437058" cy="1808654"/>
          </a:xfrm>
          <a:prstGeom prst="rect">
            <a:avLst/>
          </a:prstGeom>
        </p:spPr>
      </p:pic>
      <p:pic>
        <p:nvPicPr>
          <p:cNvPr id="8" name="Picture 7"/>
          <p:cNvPicPr>
            <a:picLocks noChangeAspect="1"/>
          </p:cNvPicPr>
          <p:nvPr/>
        </p:nvPicPr>
        <p:blipFill>
          <a:blip r:embed="rId8"/>
          <a:stretch>
            <a:fillRect/>
          </a:stretch>
        </p:blipFill>
        <p:spPr>
          <a:xfrm>
            <a:off x="9032306" y="2033596"/>
            <a:ext cx="3159693" cy="2218966"/>
          </a:xfrm>
          <a:prstGeom prst="rect">
            <a:avLst/>
          </a:prstGeom>
        </p:spPr>
      </p:pic>
    </p:spTree>
    <p:extLst>
      <p:ext uri="{BB962C8B-B14F-4D97-AF65-F5344CB8AC3E}">
        <p14:creationId xmlns:p14="http://schemas.microsoft.com/office/powerpoint/2010/main" val="3774972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707675" y="269866"/>
            <a:ext cx="3880229" cy="2466380"/>
          </a:xfrm>
          <a:prstGeom prst="rect">
            <a:avLst/>
          </a:prstGeom>
        </p:spPr>
      </p:pic>
      <p:pic>
        <p:nvPicPr>
          <p:cNvPr id="7" name="Picture 6"/>
          <p:cNvPicPr>
            <a:picLocks noChangeAspect="1"/>
          </p:cNvPicPr>
          <p:nvPr/>
        </p:nvPicPr>
        <p:blipFill>
          <a:blip r:embed="rId3"/>
          <a:stretch>
            <a:fillRect/>
          </a:stretch>
        </p:blipFill>
        <p:spPr>
          <a:xfrm>
            <a:off x="9275272" y="2178175"/>
            <a:ext cx="2826817" cy="2026651"/>
          </a:xfrm>
          <a:prstGeom prst="rect">
            <a:avLst/>
          </a:prstGeom>
        </p:spPr>
      </p:pic>
      <p:pic>
        <p:nvPicPr>
          <p:cNvPr id="12" name="Picture 11"/>
          <p:cNvPicPr>
            <a:picLocks noChangeAspect="1"/>
          </p:cNvPicPr>
          <p:nvPr/>
        </p:nvPicPr>
        <p:blipFill>
          <a:blip r:embed="rId4"/>
          <a:stretch>
            <a:fillRect/>
          </a:stretch>
        </p:blipFill>
        <p:spPr>
          <a:xfrm>
            <a:off x="5689458" y="4107345"/>
            <a:ext cx="3916661" cy="2420714"/>
          </a:xfrm>
          <a:prstGeom prst="rect">
            <a:avLst/>
          </a:prstGeom>
        </p:spPr>
      </p:pic>
      <p:pic>
        <p:nvPicPr>
          <p:cNvPr id="3" name="Picture 2"/>
          <p:cNvPicPr>
            <a:picLocks noChangeAspect="1"/>
          </p:cNvPicPr>
          <p:nvPr/>
        </p:nvPicPr>
        <p:blipFill>
          <a:blip r:embed="rId5"/>
          <a:stretch>
            <a:fillRect/>
          </a:stretch>
        </p:blipFill>
        <p:spPr>
          <a:xfrm>
            <a:off x="112140" y="3294387"/>
            <a:ext cx="4465286" cy="2742520"/>
          </a:xfrm>
          <a:prstGeom prst="rect">
            <a:avLst/>
          </a:prstGeom>
        </p:spPr>
      </p:pic>
      <p:sp>
        <p:nvSpPr>
          <p:cNvPr id="6" name="TextBox 5"/>
          <p:cNvSpPr txBox="1"/>
          <p:nvPr/>
        </p:nvSpPr>
        <p:spPr>
          <a:xfrm>
            <a:off x="136424" y="-9375"/>
            <a:ext cx="4932190" cy="369332"/>
          </a:xfrm>
          <a:prstGeom prst="rect">
            <a:avLst/>
          </a:prstGeom>
          <a:noFill/>
        </p:spPr>
        <p:txBody>
          <a:bodyPr wrap="square" rtlCol="0">
            <a:spAutoFit/>
          </a:bodyPr>
          <a:lstStyle/>
          <a:p>
            <a:r>
              <a:rPr lang="en-GB" dirty="0" smtClean="0">
                <a:solidFill>
                  <a:schemeClr val="tx2"/>
                </a:solidFill>
              </a:rPr>
              <a:t>A&amp;E Performance – Dr </a:t>
            </a:r>
            <a:r>
              <a:rPr lang="en-GB" dirty="0" err="1" smtClean="0">
                <a:solidFill>
                  <a:schemeClr val="tx2"/>
                </a:solidFill>
              </a:rPr>
              <a:t>Gray’s</a:t>
            </a:r>
            <a:endParaRPr lang="en-GB" dirty="0">
              <a:solidFill>
                <a:schemeClr val="tx2"/>
              </a:solidFill>
            </a:endParaRPr>
          </a:p>
        </p:txBody>
      </p:sp>
      <p:sp>
        <p:nvSpPr>
          <p:cNvPr id="13" name="TextBox 12"/>
          <p:cNvSpPr txBox="1"/>
          <p:nvPr/>
        </p:nvSpPr>
        <p:spPr>
          <a:xfrm>
            <a:off x="5707675" y="6625540"/>
            <a:ext cx="6484324" cy="230832"/>
          </a:xfrm>
          <a:prstGeom prst="rect">
            <a:avLst/>
          </a:prstGeom>
          <a:noFill/>
        </p:spPr>
        <p:txBody>
          <a:bodyPr wrap="square" rtlCol="0">
            <a:spAutoFit/>
          </a:bodyPr>
          <a:lstStyle/>
          <a:p>
            <a:r>
              <a:rPr lang="en-GB" sz="900" dirty="0" smtClean="0"/>
              <a:t>To view the dashboards click here - </a:t>
            </a:r>
            <a:r>
              <a:rPr lang="en-GB" sz="900" dirty="0">
                <a:hlinkClick r:id="rId6"/>
              </a:rPr>
              <a:t>A&amp;E </a:t>
            </a:r>
            <a:r>
              <a:rPr lang="en-GB" sz="900" dirty="0" err="1">
                <a:hlinkClick r:id="rId6"/>
              </a:rPr>
              <a:t>SitRep</a:t>
            </a:r>
            <a:r>
              <a:rPr lang="en-GB" sz="900" dirty="0">
                <a:hlinkClick r:id="rId6"/>
              </a:rPr>
              <a:t> Dashboard: A&amp;E </a:t>
            </a:r>
            <a:r>
              <a:rPr lang="en-GB" sz="900" dirty="0" err="1">
                <a:hlinkClick r:id="rId6"/>
              </a:rPr>
              <a:t>SitRep</a:t>
            </a:r>
            <a:r>
              <a:rPr lang="en-GB" sz="900" dirty="0">
                <a:hlinkClick r:id="rId6"/>
              </a:rPr>
              <a:t> - Tableau </a:t>
            </a:r>
            <a:r>
              <a:rPr lang="en-GB" sz="900" dirty="0" smtClean="0">
                <a:hlinkClick r:id="rId6"/>
              </a:rPr>
              <a:t>Server</a:t>
            </a:r>
            <a:r>
              <a:rPr lang="en-GB" sz="900" dirty="0" smtClean="0"/>
              <a:t>      </a:t>
            </a:r>
            <a:r>
              <a:rPr lang="en-GB" sz="900" dirty="0">
                <a:hlinkClick r:id="rId7"/>
              </a:rPr>
              <a:t>USC Weekly Report: Page 1 - Tableau Server</a:t>
            </a:r>
            <a:endParaRPr lang="en-GB" sz="900" dirty="0"/>
          </a:p>
        </p:txBody>
      </p:sp>
      <p:sp>
        <p:nvSpPr>
          <p:cNvPr id="27" name="TextBox 26"/>
          <p:cNvSpPr txBox="1"/>
          <p:nvPr/>
        </p:nvSpPr>
        <p:spPr>
          <a:xfrm>
            <a:off x="71718" y="2178175"/>
            <a:ext cx="5214017" cy="1107996"/>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weekly </a:t>
            </a:r>
            <a:r>
              <a:rPr lang="en-GB" sz="1100" b="1" dirty="0">
                <a:solidFill>
                  <a:srgbClr val="002060"/>
                </a:solidFill>
              </a:rPr>
              <a:t>4 hour </a:t>
            </a:r>
            <a:r>
              <a:rPr lang="en-GB" sz="1100" dirty="0">
                <a:solidFill>
                  <a:srgbClr val="002060"/>
                </a:solidFill>
              </a:rPr>
              <a:t>performance </a:t>
            </a:r>
            <a:r>
              <a:rPr lang="en-GB" sz="1100" dirty="0" smtClean="0">
                <a:solidFill>
                  <a:srgbClr val="002060"/>
                </a:solidFill>
              </a:rPr>
              <a:t>improved to 82% last week (from 79% the week before)</a:t>
            </a:r>
          </a:p>
          <a:p>
            <a:pPr marL="171450" indent="-171450">
              <a:buFont typeface="Arial" panose="020B0604020202020204" pitchFamily="34" charset="0"/>
              <a:buChar char="•"/>
            </a:pPr>
            <a:endParaRPr lang="en-GB" sz="1100" dirty="0" smtClean="0">
              <a:solidFill>
                <a:srgbClr val="002060"/>
              </a:solidFill>
            </a:endParaRPr>
          </a:p>
          <a:p>
            <a:pPr marL="171450" indent="-171450">
              <a:buFont typeface="Arial" panose="020B0604020202020204" pitchFamily="34" charset="0"/>
              <a:buChar char="•"/>
            </a:pPr>
            <a:r>
              <a:rPr lang="en-GB" sz="1100" dirty="0" smtClean="0">
                <a:solidFill>
                  <a:srgbClr val="002060"/>
                </a:solidFill>
              </a:rPr>
              <a:t>daily variation in the last 7 days: 89% Wed 18th; 66% Mon 23</a:t>
            </a:r>
            <a:r>
              <a:rPr lang="en-GB" sz="1100" baseline="30000" dirty="0" smtClean="0">
                <a:solidFill>
                  <a:srgbClr val="002060"/>
                </a:solidFill>
              </a:rPr>
              <a:t>rd</a:t>
            </a:r>
            <a:r>
              <a:rPr lang="en-GB" sz="1100" dirty="0" smtClean="0">
                <a:solidFill>
                  <a:srgbClr val="002060"/>
                </a:solidFill>
              </a:rPr>
              <a:t> (including 16 </a:t>
            </a:r>
            <a:r>
              <a:rPr lang="en-GB" sz="1100" dirty="0" err="1" smtClean="0">
                <a:solidFill>
                  <a:srgbClr val="002060"/>
                </a:solidFill>
              </a:rPr>
              <a:t>breachers</a:t>
            </a:r>
            <a:r>
              <a:rPr lang="en-GB" sz="1100" dirty="0" smtClean="0">
                <a:solidFill>
                  <a:srgbClr val="002060"/>
                </a:solidFill>
              </a:rPr>
              <a:t> between 6pm and midnight)</a:t>
            </a:r>
          </a:p>
          <a:p>
            <a:pPr marL="171450" indent="-171450">
              <a:buFont typeface="Arial" panose="020B0604020202020204" pitchFamily="34" charset="0"/>
              <a:buChar char="•"/>
            </a:pPr>
            <a:endParaRPr lang="en-GB" sz="1100" dirty="0" smtClean="0">
              <a:solidFill>
                <a:srgbClr val="002060"/>
              </a:solidFill>
            </a:endParaRPr>
          </a:p>
          <a:p>
            <a:pPr marL="171450" indent="-171450">
              <a:buFont typeface="Arial" panose="020B0604020202020204" pitchFamily="34" charset="0"/>
              <a:buChar char="•"/>
            </a:pPr>
            <a:r>
              <a:rPr lang="en-GB" sz="1100" dirty="0" smtClean="0">
                <a:solidFill>
                  <a:srgbClr val="002060"/>
                </a:solidFill>
              </a:rPr>
              <a:t>primary 4 hour breach reason was ‘Wait </a:t>
            </a:r>
            <a:r>
              <a:rPr lang="en-GB" sz="1100" dirty="0">
                <a:solidFill>
                  <a:srgbClr val="002060"/>
                </a:solidFill>
              </a:rPr>
              <a:t>for </a:t>
            </a:r>
            <a:r>
              <a:rPr lang="en-GB" sz="1100" dirty="0" smtClean="0">
                <a:solidFill>
                  <a:srgbClr val="002060"/>
                </a:solidFill>
              </a:rPr>
              <a:t>specialist - Other’</a:t>
            </a:r>
            <a:endParaRPr lang="en-GB" sz="1100" dirty="0">
              <a:solidFill>
                <a:srgbClr val="002060"/>
              </a:solidFill>
            </a:endParaRPr>
          </a:p>
        </p:txBody>
      </p:sp>
      <p:sp>
        <p:nvSpPr>
          <p:cNvPr id="32" name="TextBox 31"/>
          <p:cNvSpPr txBox="1"/>
          <p:nvPr/>
        </p:nvSpPr>
        <p:spPr>
          <a:xfrm>
            <a:off x="9520781" y="595521"/>
            <a:ext cx="2574496"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the number of </a:t>
            </a:r>
            <a:r>
              <a:rPr lang="en-GB" sz="1100" b="1" dirty="0" smtClean="0">
                <a:solidFill>
                  <a:srgbClr val="002060"/>
                </a:solidFill>
              </a:rPr>
              <a:t>8 hour</a:t>
            </a:r>
            <a:r>
              <a:rPr lang="en-GB" sz="1100" dirty="0" smtClean="0">
                <a:solidFill>
                  <a:srgbClr val="002060"/>
                </a:solidFill>
              </a:rPr>
              <a:t> breachers increased seven-fold through 2021, from an average of 2.5 per week in Q1 to an average of 19pw in Q4</a:t>
            </a:r>
          </a:p>
          <a:p>
            <a:pPr marL="171450" indent="-171450">
              <a:buFont typeface="Arial" panose="020B0604020202020204" pitchFamily="34" charset="0"/>
              <a:buChar char="•"/>
            </a:pPr>
            <a:r>
              <a:rPr lang="en-GB" sz="1100" dirty="0" smtClean="0">
                <a:solidFill>
                  <a:srgbClr val="002060"/>
                </a:solidFill>
              </a:rPr>
              <a:t>in Q1 2022 this increased further to an average of 25pw</a:t>
            </a:r>
          </a:p>
          <a:p>
            <a:pPr marL="171450" indent="-171450">
              <a:buFont typeface="Arial" panose="020B0604020202020204" pitchFamily="34" charset="0"/>
              <a:buChar char="•"/>
            </a:pPr>
            <a:r>
              <a:rPr lang="en-GB" sz="1100" dirty="0">
                <a:solidFill>
                  <a:srgbClr val="002060"/>
                </a:solidFill>
              </a:rPr>
              <a:t>there have been 2</a:t>
            </a:r>
            <a:r>
              <a:rPr lang="en-GB" sz="1100" dirty="0" smtClean="0">
                <a:solidFill>
                  <a:srgbClr val="002060"/>
                </a:solidFill>
              </a:rPr>
              <a:t>8 8-hour </a:t>
            </a:r>
            <a:r>
              <a:rPr lang="en-GB" sz="1100" dirty="0" err="1" smtClean="0">
                <a:solidFill>
                  <a:srgbClr val="002060"/>
                </a:solidFill>
              </a:rPr>
              <a:t>breachers</a:t>
            </a:r>
            <a:r>
              <a:rPr lang="en-GB" sz="1100" dirty="0" smtClean="0">
                <a:solidFill>
                  <a:srgbClr val="002060"/>
                </a:solidFill>
              </a:rPr>
              <a:t> </a:t>
            </a:r>
            <a:r>
              <a:rPr lang="en-GB" sz="1100" dirty="0">
                <a:solidFill>
                  <a:srgbClr val="002060"/>
                </a:solidFill>
              </a:rPr>
              <a:t>in the last 7 </a:t>
            </a:r>
            <a:r>
              <a:rPr lang="en-GB" sz="1100" dirty="0" smtClean="0">
                <a:solidFill>
                  <a:srgbClr val="002060"/>
                </a:solidFill>
              </a:rPr>
              <a:t>days (compared to 18 the previous week)</a:t>
            </a:r>
            <a:endParaRPr lang="en-GB" sz="1100" dirty="0">
              <a:solidFill>
                <a:srgbClr val="002060"/>
              </a:solidFill>
            </a:endParaRPr>
          </a:p>
        </p:txBody>
      </p:sp>
      <p:sp>
        <p:nvSpPr>
          <p:cNvPr id="33" name="TextBox 32"/>
          <p:cNvSpPr txBox="1"/>
          <p:nvPr/>
        </p:nvSpPr>
        <p:spPr>
          <a:xfrm>
            <a:off x="5970494" y="2783159"/>
            <a:ext cx="2990187"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the </a:t>
            </a:r>
            <a:r>
              <a:rPr lang="en-GB" sz="1100" dirty="0">
                <a:solidFill>
                  <a:srgbClr val="002060"/>
                </a:solidFill>
              </a:rPr>
              <a:t>number of </a:t>
            </a:r>
            <a:r>
              <a:rPr lang="en-GB" sz="1100" b="1" dirty="0" smtClean="0">
                <a:solidFill>
                  <a:srgbClr val="002060"/>
                </a:solidFill>
              </a:rPr>
              <a:t>12 </a:t>
            </a:r>
            <a:r>
              <a:rPr lang="en-GB" sz="1100" b="1" dirty="0">
                <a:solidFill>
                  <a:srgbClr val="002060"/>
                </a:solidFill>
              </a:rPr>
              <a:t>hour</a:t>
            </a:r>
            <a:r>
              <a:rPr lang="en-GB" sz="1100" dirty="0">
                <a:solidFill>
                  <a:srgbClr val="002060"/>
                </a:solidFill>
              </a:rPr>
              <a:t> breachers increased </a:t>
            </a:r>
            <a:r>
              <a:rPr lang="en-GB" sz="1100" dirty="0" smtClean="0">
                <a:solidFill>
                  <a:srgbClr val="002060"/>
                </a:solidFill>
              </a:rPr>
              <a:t>from </a:t>
            </a:r>
            <a:r>
              <a:rPr lang="en-GB" sz="1100" dirty="0">
                <a:solidFill>
                  <a:srgbClr val="002060"/>
                </a:solidFill>
              </a:rPr>
              <a:t>an average of </a:t>
            </a:r>
            <a:r>
              <a:rPr lang="en-GB" sz="1100" dirty="0" smtClean="0">
                <a:solidFill>
                  <a:srgbClr val="002060"/>
                </a:solidFill>
              </a:rPr>
              <a:t>1 </a:t>
            </a:r>
            <a:r>
              <a:rPr lang="en-GB" sz="1100" dirty="0">
                <a:solidFill>
                  <a:srgbClr val="002060"/>
                </a:solidFill>
              </a:rPr>
              <a:t>per </a:t>
            </a:r>
            <a:r>
              <a:rPr lang="en-GB" sz="1100" dirty="0" smtClean="0">
                <a:solidFill>
                  <a:srgbClr val="002060"/>
                </a:solidFill>
              </a:rPr>
              <a:t>month in the first half of 2021 </a:t>
            </a:r>
            <a:r>
              <a:rPr lang="en-GB" sz="1100" dirty="0">
                <a:solidFill>
                  <a:srgbClr val="002060"/>
                </a:solidFill>
              </a:rPr>
              <a:t>to an average of </a:t>
            </a:r>
            <a:r>
              <a:rPr lang="en-GB" sz="1100" dirty="0" smtClean="0">
                <a:solidFill>
                  <a:srgbClr val="002060"/>
                </a:solidFill>
              </a:rPr>
              <a:t>4 per week in </a:t>
            </a:r>
            <a:r>
              <a:rPr lang="en-GB" sz="1100" dirty="0">
                <a:solidFill>
                  <a:srgbClr val="002060"/>
                </a:solidFill>
              </a:rPr>
              <a:t>Q4</a:t>
            </a:r>
          </a:p>
          <a:p>
            <a:pPr marL="171450" indent="-171450">
              <a:buFont typeface="Arial" panose="020B0604020202020204" pitchFamily="34" charset="0"/>
              <a:buChar char="•"/>
            </a:pPr>
            <a:r>
              <a:rPr lang="en-GB" sz="1100" dirty="0" smtClean="0">
                <a:solidFill>
                  <a:srgbClr val="002060"/>
                </a:solidFill>
              </a:rPr>
              <a:t>since the beginning of March, this has increased to an average of 2 per day</a:t>
            </a:r>
          </a:p>
          <a:p>
            <a:pPr marL="171450" indent="-171450">
              <a:buFont typeface="Arial" panose="020B0604020202020204" pitchFamily="34" charset="0"/>
              <a:buChar char="•"/>
            </a:pPr>
            <a:r>
              <a:rPr lang="en-GB" sz="1100" dirty="0">
                <a:solidFill>
                  <a:srgbClr val="002060"/>
                </a:solidFill>
              </a:rPr>
              <a:t>there have been </a:t>
            </a:r>
            <a:r>
              <a:rPr lang="en-GB" sz="1100" dirty="0" smtClean="0">
                <a:solidFill>
                  <a:srgbClr val="002060"/>
                </a:solidFill>
              </a:rPr>
              <a:t>7 12-hour </a:t>
            </a:r>
            <a:r>
              <a:rPr lang="en-GB" sz="1100" dirty="0" err="1" smtClean="0">
                <a:solidFill>
                  <a:srgbClr val="002060"/>
                </a:solidFill>
              </a:rPr>
              <a:t>breachers</a:t>
            </a:r>
            <a:r>
              <a:rPr lang="en-GB" sz="1100" dirty="0" smtClean="0">
                <a:solidFill>
                  <a:srgbClr val="002060"/>
                </a:solidFill>
              </a:rPr>
              <a:t> </a:t>
            </a:r>
            <a:r>
              <a:rPr lang="en-GB" sz="1100" dirty="0">
                <a:solidFill>
                  <a:srgbClr val="002060"/>
                </a:solidFill>
              </a:rPr>
              <a:t>in the last 7 </a:t>
            </a:r>
            <a:r>
              <a:rPr lang="en-GB" sz="1100" dirty="0" smtClean="0">
                <a:solidFill>
                  <a:srgbClr val="002060"/>
                </a:solidFill>
              </a:rPr>
              <a:t>days (compared to 4 the previous week)</a:t>
            </a:r>
            <a:endParaRPr lang="en-GB" sz="1100" dirty="0">
              <a:solidFill>
                <a:srgbClr val="002060"/>
              </a:solidFill>
            </a:endParaRPr>
          </a:p>
        </p:txBody>
      </p:sp>
      <p:sp>
        <p:nvSpPr>
          <p:cNvPr id="19" name="Rectangle 18"/>
          <p:cNvSpPr/>
          <p:nvPr/>
        </p:nvSpPr>
        <p:spPr>
          <a:xfrm>
            <a:off x="9592235" y="4769867"/>
            <a:ext cx="2509855" cy="430887"/>
          </a:xfrm>
          <a:prstGeom prst="rect">
            <a:avLst/>
          </a:prstGeom>
        </p:spPr>
        <p:txBody>
          <a:bodyPr wrap="square">
            <a:spAutoFit/>
          </a:bodyPr>
          <a:lstStyle/>
          <a:p>
            <a:pPr marL="171450" indent="-171450">
              <a:buFont typeface="Arial" panose="020B0604020202020204" pitchFamily="34" charset="0"/>
              <a:buChar char="•"/>
            </a:pPr>
            <a:r>
              <a:rPr lang="en-GB" sz="1100" dirty="0">
                <a:solidFill>
                  <a:srgbClr val="002060"/>
                </a:solidFill>
              </a:rPr>
              <a:t>primary </a:t>
            </a:r>
            <a:r>
              <a:rPr lang="en-GB" sz="1100" dirty="0" smtClean="0">
                <a:solidFill>
                  <a:srgbClr val="002060"/>
                </a:solidFill>
              </a:rPr>
              <a:t>12 </a:t>
            </a:r>
            <a:r>
              <a:rPr lang="en-GB" sz="1100" dirty="0">
                <a:solidFill>
                  <a:srgbClr val="002060"/>
                </a:solidFill>
              </a:rPr>
              <a:t>hour breach reason was ‘Wait for specialist - Other’</a:t>
            </a:r>
          </a:p>
        </p:txBody>
      </p:sp>
      <p:sp>
        <p:nvSpPr>
          <p:cNvPr id="34" name="TextBox 33"/>
          <p:cNvSpPr txBox="1"/>
          <p:nvPr/>
        </p:nvSpPr>
        <p:spPr>
          <a:xfrm>
            <a:off x="8723530" y="4145042"/>
            <a:ext cx="788894" cy="276999"/>
          </a:xfrm>
          <a:prstGeom prst="rect">
            <a:avLst/>
          </a:prstGeom>
          <a:noFill/>
        </p:spPr>
        <p:txBody>
          <a:bodyPr wrap="square" rtlCol="0">
            <a:spAutoFit/>
          </a:bodyPr>
          <a:lstStyle/>
          <a:p>
            <a:r>
              <a:rPr lang="en-GB" sz="1200" dirty="0" smtClean="0">
                <a:solidFill>
                  <a:srgbClr val="002060"/>
                </a:solidFill>
                <a:latin typeface="Calibri Light" panose="020F0302020204030204" pitchFamily="34" charset="0"/>
                <a:cs typeface="Calibri Light" panose="020F0302020204030204" pitchFamily="34" charset="0"/>
              </a:rPr>
              <a:t>12 hours</a:t>
            </a:r>
            <a:endParaRPr lang="en-GB" sz="1200" dirty="0">
              <a:solidFill>
                <a:srgbClr val="002060"/>
              </a:solidFill>
              <a:latin typeface="Calibri Light" panose="020F0302020204030204" pitchFamily="34" charset="0"/>
              <a:cs typeface="Calibri Light" panose="020F0302020204030204" pitchFamily="34" charset="0"/>
            </a:endParaRPr>
          </a:p>
        </p:txBody>
      </p:sp>
      <p:sp>
        <p:nvSpPr>
          <p:cNvPr id="21" name="TextBox 20"/>
          <p:cNvSpPr txBox="1"/>
          <p:nvPr/>
        </p:nvSpPr>
        <p:spPr>
          <a:xfrm>
            <a:off x="3688117" y="3314073"/>
            <a:ext cx="788894" cy="276999"/>
          </a:xfrm>
          <a:prstGeom prst="rect">
            <a:avLst/>
          </a:prstGeom>
          <a:noFill/>
        </p:spPr>
        <p:txBody>
          <a:bodyPr wrap="square" rtlCol="0">
            <a:spAutoFit/>
          </a:bodyPr>
          <a:lstStyle/>
          <a:p>
            <a:r>
              <a:rPr lang="en-GB" sz="1200" dirty="0" smtClean="0">
                <a:solidFill>
                  <a:srgbClr val="002060"/>
                </a:solidFill>
                <a:latin typeface="Calibri Light" panose="020F0302020204030204" pitchFamily="34" charset="0"/>
                <a:cs typeface="Calibri Light" panose="020F0302020204030204" pitchFamily="34" charset="0"/>
              </a:rPr>
              <a:t>4 hours</a:t>
            </a:r>
            <a:endParaRPr lang="en-GB" sz="1200" dirty="0">
              <a:solidFill>
                <a:srgbClr val="002060"/>
              </a:solidFill>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8"/>
          <a:stretch>
            <a:fillRect/>
          </a:stretch>
        </p:blipFill>
        <p:spPr>
          <a:xfrm>
            <a:off x="70048" y="333258"/>
            <a:ext cx="5528319" cy="1825763"/>
          </a:xfrm>
          <a:prstGeom prst="rect">
            <a:avLst/>
          </a:prstGeom>
        </p:spPr>
      </p:pic>
    </p:spTree>
    <p:extLst>
      <p:ext uri="{BB962C8B-B14F-4D97-AF65-F5344CB8AC3E}">
        <p14:creationId xmlns:p14="http://schemas.microsoft.com/office/powerpoint/2010/main" val="3562286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6424" y="3286171"/>
            <a:ext cx="4725491" cy="2918686"/>
          </a:xfrm>
          <a:prstGeom prst="rect">
            <a:avLst/>
          </a:prstGeom>
        </p:spPr>
      </p:pic>
      <p:pic>
        <p:nvPicPr>
          <p:cNvPr id="2" name="Picture 1"/>
          <p:cNvPicPr>
            <a:picLocks noChangeAspect="1"/>
          </p:cNvPicPr>
          <p:nvPr/>
        </p:nvPicPr>
        <p:blipFill>
          <a:blip r:embed="rId3"/>
          <a:stretch>
            <a:fillRect/>
          </a:stretch>
        </p:blipFill>
        <p:spPr>
          <a:xfrm>
            <a:off x="5685688" y="233609"/>
            <a:ext cx="3835093" cy="2439087"/>
          </a:xfrm>
          <a:prstGeom prst="rect">
            <a:avLst/>
          </a:prstGeom>
        </p:spPr>
      </p:pic>
      <p:sp>
        <p:nvSpPr>
          <p:cNvPr id="6" name="TextBox 5"/>
          <p:cNvSpPr txBox="1"/>
          <p:nvPr/>
        </p:nvSpPr>
        <p:spPr>
          <a:xfrm>
            <a:off x="136424" y="-9375"/>
            <a:ext cx="4932190" cy="369332"/>
          </a:xfrm>
          <a:prstGeom prst="rect">
            <a:avLst/>
          </a:prstGeom>
          <a:noFill/>
        </p:spPr>
        <p:txBody>
          <a:bodyPr wrap="square" rtlCol="0">
            <a:spAutoFit/>
          </a:bodyPr>
          <a:lstStyle/>
          <a:p>
            <a:r>
              <a:rPr lang="en-GB" dirty="0" smtClean="0">
                <a:solidFill>
                  <a:schemeClr val="tx2"/>
                </a:solidFill>
              </a:rPr>
              <a:t>A&amp;E Performance – RACH</a:t>
            </a:r>
            <a:endParaRPr lang="en-GB" dirty="0">
              <a:solidFill>
                <a:schemeClr val="tx2"/>
              </a:solidFill>
            </a:endParaRPr>
          </a:p>
        </p:txBody>
      </p:sp>
      <p:sp>
        <p:nvSpPr>
          <p:cNvPr id="13" name="TextBox 12"/>
          <p:cNvSpPr txBox="1"/>
          <p:nvPr/>
        </p:nvSpPr>
        <p:spPr>
          <a:xfrm>
            <a:off x="5707675" y="6625540"/>
            <a:ext cx="6484324" cy="230832"/>
          </a:xfrm>
          <a:prstGeom prst="rect">
            <a:avLst/>
          </a:prstGeom>
          <a:noFill/>
        </p:spPr>
        <p:txBody>
          <a:bodyPr wrap="square" rtlCol="0">
            <a:spAutoFit/>
          </a:bodyPr>
          <a:lstStyle/>
          <a:p>
            <a:r>
              <a:rPr lang="en-GB" sz="900" dirty="0" smtClean="0"/>
              <a:t>To view the dashboards click here - </a:t>
            </a:r>
            <a:r>
              <a:rPr lang="en-GB" sz="900" dirty="0">
                <a:hlinkClick r:id="rId4"/>
              </a:rPr>
              <a:t>A&amp;E </a:t>
            </a:r>
            <a:r>
              <a:rPr lang="en-GB" sz="900" dirty="0" err="1">
                <a:hlinkClick r:id="rId4"/>
              </a:rPr>
              <a:t>SitRep</a:t>
            </a:r>
            <a:r>
              <a:rPr lang="en-GB" sz="900" dirty="0">
                <a:hlinkClick r:id="rId4"/>
              </a:rPr>
              <a:t> Dashboard: A&amp;E </a:t>
            </a:r>
            <a:r>
              <a:rPr lang="en-GB" sz="900" dirty="0" err="1">
                <a:hlinkClick r:id="rId4"/>
              </a:rPr>
              <a:t>SitRep</a:t>
            </a:r>
            <a:r>
              <a:rPr lang="en-GB" sz="900" dirty="0">
                <a:hlinkClick r:id="rId4"/>
              </a:rPr>
              <a:t> - Tableau </a:t>
            </a:r>
            <a:r>
              <a:rPr lang="en-GB" sz="900" dirty="0" smtClean="0">
                <a:hlinkClick r:id="rId4"/>
              </a:rPr>
              <a:t>Server</a:t>
            </a:r>
            <a:r>
              <a:rPr lang="en-GB" sz="900" dirty="0" smtClean="0"/>
              <a:t>      </a:t>
            </a:r>
            <a:r>
              <a:rPr lang="en-GB" sz="900" dirty="0">
                <a:hlinkClick r:id="rId5"/>
              </a:rPr>
              <a:t>USC Weekly Report: Page 1 - Tableau Server</a:t>
            </a:r>
            <a:endParaRPr lang="en-GB" sz="900" dirty="0"/>
          </a:p>
        </p:txBody>
      </p:sp>
      <p:sp>
        <p:nvSpPr>
          <p:cNvPr id="27" name="TextBox 26"/>
          <p:cNvSpPr txBox="1"/>
          <p:nvPr/>
        </p:nvSpPr>
        <p:spPr>
          <a:xfrm>
            <a:off x="71718" y="2178175"/>
            <a:ext cx="5214017"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weekly </a:t>
            </a:r>
            <a:r>
              <a:rPr lang="en-GB" sz="1100" b="1" dirty="0">
                <a:solidFill>
                  <a:srgbClr val="002060"/>
                </a:solidFill>
              </a:rPr>
              <a:t>4 hour </a:t>
            </a:r>
            <a:r>
              <a:rPr lang="en-GB" sz="1100" dirty="0">
                <a:solidFill>
                  <a:srgbClr val="002060"/>
                </a:solidFill>
              </a:rPr>
              <a:t>performance </a:t>
            </a:r>
            <a:r>
              <a:rPr lang="en-GB" sz="1100" dirty="0" smtClean="0">
                <a:solidFill>
                  <a:srgbClr val="002060"/>
                </a:solidFill>
              </a:rPr>
              <a:t>fell to a new low of 86% last week, from 91% the </a:t>
            </a:r>
            <a:r>
              <a:rPr lang="en-GB" sz="1100" dirty="0">
                <a:solidFill>
                  <a:srgbClr val="002060"/>
                </a:solidFill>
              </a:rPr>
              <a:t>week </a:t>
            </a:r>
            <a:r>
              <a:rPr lang="en-GB" sz="1100" dirty="0" smtClean="0">
                <a:solidFill>
                  <a:srgbClr val="002060"/>
                </a:solidFill>
              </a:rPr>
              <a:t>before</a:t>
            </a:r>
          </a:p>
          <a:p>
            <a:pPr marL="171450" indent="-171450">
              <a:buFont typeface="Arial" panose="020B0604020202020204" pitchFamily="34" charset="0"/>
              <a:buChar char="•"/>
            </a:pPr>
            <a:r>
              <a:rPr lang="en-GB" sz="1100" dirty="0" smtClean="0">
                <a:solidFill>
                  <a:srgbClr val="002060"/>
                </a:solidFill>
              </a:rPr>
              <a:t>earlier this year </a:t>
            </a:r>
            <a:r>
              <a:rPr lang="en-GB" sz="1100" dirty="0">
                <a:solidFill>
                  <a:srgbClr val="002060"/>
                </a:solidFill>
              </a:rPr>
              <a:t>attendances </a:t>
            </a:r>
            <a:r>
              <a:rPr lang="en-GB" sz="1100" dirty="0" smtClean="0">
                <a:solidFill>
                  <a:srgbClr val="002060"/>
                </a:solidFill>
              </a:rPr>
              <a:t>averaged </a:t>
            </a:r>
            <a:r>
              <a:rPr lang="en-GB" sz="1100" dirty="0">
                <a:solidFill>
                  <a:srgbClr val="002060"/>
                </a:solidFill>
              </a:rPr>
              <a:t>324 per </a:t>
            </a:r>
            <a:r>
              <a:rPr lang="en-GB" sz="1100" dirty="0" smtClean="0">
                <a:solidFill>
                  <a:srgbClr val="002060"/>
                </a:solidFill>
              </a:rPr>
              <a:t>week; recent weeks have seen an almost 20% increase to an average 383 attendances per week over the last 5 weeks, with over 400 attendances in the last two weeks.– an almost 20% increase</a:t>
            </a:r>
            <a:endParaRPr lang="en-GB" sz="1100" dirty="0">
              <a:solidFill>
                <a:srgbClr val="002060"/>
              </a:solidFill>
            </a:endParaRPr>
          </a:p>
          <a:p>
            <a:pPr marL="171450" indent="-171450">
              <a:buFont typeface="Arial" panose="020B0604020202020204" pitchFamily="34" charset="0"/>
              <a:buChar char="•"/>
            </a:pPr>
            <a:r>
              <a:rPr lang="en-GB" sz="1100" dirty="0" smtClean="0">
                <a:solidFill>
                  <a:srgbClr val="002060"/>
                </a:solidFill>
              </a:rPr>
              <a:t>daily </a:t>
            </a:r>
            <a:r>
              <a:rPr lang="en-GB" sz="1100" dirty="0">
                <a:solidFill>
                  <a:srgbClr val="002060"/>
                </a:solidFill>
              </a:rPr>
              <a:t>variation in the last 7 days</a:t>
            </a:r>
            <a:r>
              <a:rPr lang="en-GB" sz="1100" dirty="0" smtClean="0">
                <a:solidFill>
                  <a:srgbClr val="002060"/>
                </a:solidFill>
              </a:rPr>
              <a:t>: 98% Thu 19th, 73% Sat 20th</a:t>
            </a:r>
          </a:p>
          <a:p>
            <a:pPr marL="171450" indent="-171450">
              <a:buFont typeface="Arial" panose="020B0604020202020204" pitchFamily="34" charset="0"/>
              <a:buChar char="•"/>
            </a:pPr>
            <a:endParaRPr lang="en-GB" sz="1100" dirty="0" smtClean="0">
              <a:solidFill>
                <a:srgbClr val="002060"/>
              </a:solidFill>
            </a:endParaRPr>
          </a:p>
          <a:p>
            <a:pPr marL="171450" indent="-171450">
              <a:buFont typeface="Arial" panose="020B0604020202020204" pitchFamily="34" charset="0"/>
              <a:buChar char="•"/>
            </a:pPr>
            <a:r>
              <a:rPr lang="en-GB" sz="1100" dirty="0" smtClean="0">
                <a:solidFill>
                  <a:srgbClr val="002060"/>
                </a:solidFill>
              </a:rPr>
              <a:t>primary 4 hour breach reason remains ‘Wait for 1</a:t>
            </a:r>
            <a:r>
              <a:rPr lang="en-GB" sz="1100" baseline="30000" dirty="0" smtClean="0">
                <a:solidFill>
                  <a:srgbClr val="002060"/>
                </a:solidFill>
              </a:rPr>
              <a:t>st</a:t>
            </a:r>
            <a:r>
              <a:rPr lang="en-GB" sz="1100" dirty="0" smtClean="0">
                <a:solidFill>
                  <a:srgbClr val="002060"/>
                </a:solidFill>
              </a:rPr>
              <a:t> assessment’</a:t>
            </a:r>
            <a:endParaRPr lang="en-GB" sz="1100" dirty="0">
              <a:solidFill>
                <a:srgbClr val="002060"/>
              </a:solidFill>
            </a:endParaRPr>
          </a:p>
        </p:txBody>
      </p:sp>
      <p:sp>
        <p:nvSpPr>
          <p:cNvPr id="32" name="TextBox 31"/>
          <p:cNvSpPr txBox="1"/>
          <p:nvPr/>
        </p:nvSpPr>
        <p:spPr>
          <a:xfrm>
            <a:off x="9520781" y="595521"/>
            <a:ext cx="2574496"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solidFill>
                  <a:srgbClr val="002060"/>
                </a:solidFill>
              </a:rPr>
              <a:t>there were no </a:t>
            </a:r>
            <a:r>
              <a:rPr lang="en-GB" sz="1100" b="1" dirty="0" smtClean="0">
                <a:solidFill>
                  <a:srgbClr val="002060"/>
                </a:solidFill>
              </a:rPr>
              <a:t>8 hour</a:t>
            </a:r>
            <a:r>
              <a:rPr lang="en-GB" sz="1100" dirty="0" smtClean="0">
                <a:solidFill>
                  <a:srgbClr val="002060"/>
                </a:solidFill>
              </a:rPr>
              <a:t> breachers in Q1 2021; with slightly increasing numbers through the year with 8 hour breaches in 5 weeks in Q4 </a:t>
            </a:r>
          </a:p>
          <a:p>
            <a:pPr marL="171450" indent="-171450">
              <a:buFont typeface="Arial" panose="020B0604020202020204" pitchFamily="34" charset="0"/>
              <a:buChar char="•"/>
            </a:pPr>
            <a:r>
              <a:rPr lang="en-GB" sz="1100" dirty="0" smtClean="0">
                <a:solidFill>
                  <a:srgbClr val="002060"/>
                </a:solidFill>
              </a:rPr>
              <a:t>the position has improved in Q1 2022</a:t>
            </a:r>
          </a:p>
          <a:p>
            <a:pPr marL="171450" indent="-171450">
              <a:buFont typeface="Arial" panose="020B0604020202020204" pitchFamily="34" charset="0"/>
              <a:buChar char="•"/>
            </a:pPr>
            <a:endParaRPr lang="en-GB" sz="1100" dirty="0">
              <a:solidFill>
                <a:srgbClr val="002060"/>
              </a:solidFill>
            </a:endParaRPr>
          </a:p>
          <a:p>
            <a:pPr marL="171450" indent="-171450">
              <a:buFont typeface="Arial" panose="020B0604020202020204" pitchFamily="34" charset="0"/>
              <a:buChar char="•"/>
            </a:pPr>
            <a:r>
              <a:rPr lang="en-GB" sz="1100" dirty="0" smtClean="0">
                <a:solidFill>
                  <a:srgbClr val="002060"/>
                </a:solidFill>
              </a:rPr>
              <a:t>there were 4 8-hour breaches in the last 7 days (compared to none the previous week)</a:t>
            </a:r>
          </a:p>
          <a:p>
            <a:pPr marL="171450" indent="-171450">
              <a:buFont typeface="Arial" panose="020B0604020202020204" pitchFamily="34" charset="0"/>
              <a:buChar char="•"/>
            </a:pPr>
            <a:endParaRPr lang="en-GB" sz="1100" dirty="0" smtClean="0">
              <a:solidFill>
                <a:srgbClr val="002060"/>
              </a:solidFill>
            </a:endParaRPr>
          </a:p>
        </p:txBody>
      </p:sp>
      <p:sp>
        <p:nvSpPr>
          <p:cNvPr id="14" name="TextBox 13"/>
          <p:cNvSpPr txBox="1"/>
          <p:nvPr/>
        </p:nvSpPr>
        <p:spPr>
          <a:xfrm>
            <a:off x="4061012" y="3314121"/>
            <a:ext cx="788894" cy="276999"/>
          </a:xfrm>
          <a:prstGeom prst="rect">
            <a:avLst/>
          </a:prstGeom>
          <a:noFill/>
        </p:spPr>
        <p:txBody>
          <a:bodyPr wrap="square" rtlCol="0">
            <a:spAutoFit/>
          </a:bodyPr>
          <a:lstStyle/>
          <a:p>
            <a:r>
              <a:rPr lang="en-GB" sz="1200" dirty="0" smtClean="0">
                <a:solidFill>
                  <a:srgbClr val="002060"/>
                </a:solidFill>
                <a:latin typeface="Calibri Light" panose="020F0302020204030204" pitchFamily="34" charset="0"/>
                <a:cs typeface="Calibri Light" panose="020F0302020204030204" pitchFamily="34" charset="0"/>
              </a:rPr>
              <a:t>4 hours</a:t>
            </a:r>
            <a:endParaRPr lang="en-GB" sz="1200" dirty="0">
              <a:solidFill>
                <a:srgbClr val="002060"/>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6"/>
          <a:stretch>
            <a:fillRect/>
          </a:stretch>
        </p:blipFill>
        <p:spPr>
          <a:xfrm>
            <a:off x="71718" y="356564"/>
            <a:ext cx="5392024" cy="1793662"/>
          </a:xfrm>
          <a:prstGeom prst="rect">
            <a:avLst/>
          </a:prstGeom>
        </p:spPr>
      </p:pic>
      <p:pic>
        <p:nvPicPr>
          <p:cNvPr id="8" name="Picture 7"/>
          <p:cNvPicPr>
            <a:picLocks noChangeAspect="1"/>
          </p:cNvPicPr>
          <p:nvPr/>
        </p:nvPicPr>
        <p:blipFill>
          <a:blip r:embed="rId7"/>
          <a:stretch>
            <a:fillRect/>
          </a:stretch>
        </p:blipFill>
        <p:spPr>
          <a:xfrm>
            <a:off x="9175773" y="2251197"/>
            <a:ext cx="2919504" cy="2069948"/>
          </a:xfrm>
          <a:prstGeom prst="rect">
            <a:avLst/>
          </a:prstGeom>
        </p:spPr>
      </p:pic>
    </p:spTree>
    <p:extLst>
      <p:ext uri="{BB962C8B-B14F-4D97-AF65-F5344CB8AC3E}">
        <p14:creationId xmlns:p14="http://schemas.microsoft.com/office/powerpoint/2010/main" val="1811742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278"/>
            <a:ext cx="4085967" cy="369332"/>
          </a:xfrm>
          <a:prstGeom prst="rect">
            <a:avLst/>
          </a:prstGeom>
          <a:noFill/>
        </p:spPr>
        <p:txBody>
          <a:bodyPr wrap="square" rtlCol="0">
            <a:spAutoFit/>
          </a:bodyPr>
          <a:lstStyle/>
          <a:p>
            <a:r>
              <a:rPr lang="en-GB" dirty="0" smtClean="0">
                <a:solidFill>
                  <a:srgbClr val="002060"/>
                </a:solidFill>
              </a:rPr>
              <a:t>Waiting Times Overview</a:t>
            </a:r>
            <a:endParaRPr lang="en-GB" dirty="0">
              <a:solidFill>
                <a:srgbClr val="002060"/>
              </a:solidFill>
            </a:endParaRPr>
          </a:p>
        </p:txBody>
      </p:sp>
      <p:sp>
        <p:nvSpPr>
          <p:cNvPr id="7" name="TextBox 6"/>
          <p:cNvSpPr txBox="1"/>
          <p:nvPr/>
        </p:nvSpPr>
        <p:spPr>
          <a:xfrm>
            <a:off x="0" y="731495"/>
            <a:ext cx="2340864" cy="276999"/>
          </a:xfrm>
          <a:prstGeom prst="rect">
            <a:avLst/>
          </a:prstGeom>
          <a:noFill/>
        </p:spPr>
        <p:txBody>
          <a:bodyPr wrap="square" rtlCol="0">
            <a:spAutoFit/>
          </a:bodyPr>
          <a:lstStyle/>
          <a:p>
            <a:r>
              <a:rPr lang="en-GB" sz="1200" dirty="0" smtClean="0">
                <a:solidFill>
                  <a:srgbClr val="002060"/>
                </a:solidFill>
              </a:rPr>
              <a:t>Outpatients (consultant-led)</a:t>
            </a:r>
            <a:endParaRPr lang="en-GB" sz="1200" dirty="0">
              <a:solidFill>
                <a:srgbClr val="002060"/>
              </a:solidFill>
            </a:endParaRPr>
          </a:p>
        </p:txBody>
      </p:sp>
      <p:sp>
        <p:nvSpPr>
          <p:cNvPr id="8" name="TextBox 7"/>
          <p:cNvSpPr txBox="1"/>
          <p:nvPr/>
        </p:nvSpPr>
        <p:spPr>
          <a:xfrm>
            <a:off x="6144382" y="731494"/>
            <a:ext cx="1871662" cy="276999"/>
          </a:xfrm>
          <a:prstGeom prst="rect">
            <a:avLst/>
          </a:prstGeom>
          <a:noFill/>
        </p:spPr>
        <p:txBody>
          <a:bodyPr wrap="square" rtlCol="0">
            <a:spAutoFit/>
          </a:bodyPr>
          <a:lstStyle/>
          <a:p>
            <a:r>
              <a:rPr lang="en-GB" sz="1200" dirty="0" smtClean="0">
                <a:solidFill>
                  <a:srgbClr val="002060"/>
                </a:solidFill>
              </a:rPr>
              <a:t>Inpatients</a:t>
            </a:r>
            <a:endParaRPr lang="en-GB" sz="1200" dirty="0">
              <a:solidFill>
                <a:srgbClr val="002060"/>
              </a:solidFill>
            </a:endParaRPr>
          </a:p>
        </p:txBody>
      </p:sp>
      <p:cxnSp>
        <p:nvCxnSpPr>
          <p:cNvPr id="10" name="Straight Connector 9"/>
          <p:cNvCxnSpPr/>
          <p:nvPr/>
        </p:nvCxnSpPr>
        <p:spPr>
          <a:xfrm flipH="1">
            <a:off x="6026422" y="478564"/>
            <a:ext cx="27955" cy="62764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7850" y="4694411"/>
            <a:ext cx="5680374" cy="1546577"/>
          </a:xfrm>
          <a:prstGeom prst="rect">
            <a:avLst/>
          </a:prstGeom>
          <a:noFill/>
        </p:spPr>
        <p:txBody>
          <a:bodyPr wrap="square" rtlCol="0">
            <a:spAutoFit/>
          </a:bodyPr>
          <a:lstStyle/>
          <a:p>
            <a:pPr marL="171450" indent="-171450">
              <a:buFont typeface="Arial" panose="020B0604020202020204" pitchFamily="34" charset="0"/>
              <a:buChar char="•"/>
            </a:pPr>
            <a:r>
              <a:rPr lang="en-GB" sz="1050" dirty="0">
                <a:solidFill>
                  <a:srgbClr val="002060"/>
                </a:solidFill>
              </a:rPr>
              <a:t>The list size </a:t>
            </a:r>
            <a:r>
              <a:rPr lang="en-GB" sz="1050" dirty="0" smtClean="0">
                <a:solidFill>
                  <a:srgbClr val="002060"/>
                </a:solidFill>
              </a:rPr>
              <a:t>has increased by 106 patients, the eighth consecutive weekly increase</a:t>
            </a:r>
          </a:p>
          <a:p>
            <a:pPr marL="171450" indent="-171450">
              <a:buFont typeface="Arial" panose="020B0604020202020204" pitchFamily="34" charset="0"/>
              <a:buChar char="•"/>
            </a:pPr>
            <a:endParaRPr lang="en-GB" sz="1050" dirty="0">
              <a:solidFill>
                <a:srgbClr val="002060"/>
              </a:solidFill>
            </a:endParaRPr>
          </a:p>
          <a:p>
            <a:pPr marL="171450" indent="-171450">
              <a:buFont typeface="Arial" panose="020B0604020202020204" pitchFamily="34" charset="0"/>
              <a:buChar char="•"/>
            </a:pPr>
            <a:r>
              <a:rPr lang="en-GB" sz="1050" dirty="0">
                <a:solidFill>
                  <a:srgbClr val="002060"/>
                </a:solidFill>
              </a:rPr>
              <a:t>The proportion of patients waiting over 12 weeks </a:t>
            </a:r>
            <a:r>
              <a:rPr lang="en-GB" sz="1050" dirty="0" smtClean="0">
                <a:solidFill>
                  <a:srgbClr val="002060"/>
                </a:solidFill>
              </a:rPr>
              <a:t>increased, from 68.7% last week to 69.3%</a:t>
            </a:r>
          </a:p>
          <a:p>
            <a:pPr marL="171450" indent="-171450">
              <a:buFont typeface="Arial" panose="020B0604020202020204" pitchFamily="34" charset="0"/>
              <a:buChar char="•"/>
            </a:pPr>
            <a:endParaRPr lang="en-GB" sz="1050" dirty="0">
              <a:solidFill>
                <a:srgbClr val="002060"/>
              </a:solidFill>
            </a:endParaRPr>
          </a:p>
          <a:p>
            <a:pPr marL="171450" indent="-171450">
              <a:buFont typeface="Arial" panose="020B0604020202020204" pitchFamily="34" charset="0"/>
              <a:buChar char="•"/>
            </a:pPr>
            <a:r>
              <a:rPr lang="en-GB" sz="1050" dirty="0">
                <a:solidFill>
                  <a:srgbClr val="002060"/>
                </a:solidFill>
              </a:rPr>
              <a:t>Of the top 20 longest waits, Urology accounts for 8, Plastic Surgery for </a:t>
            </a:r>
            <a:r>
              <a:rPr lang="en-GB" sz="1050" dirty="0" smtClean="0">
                <a:solidFill>
                  <a:srgbClr val="002060"/>
                </a:solidFill>
              </a:rPr>
              <a:t>7, </a:t>
            </a:r>
            <a:r>
              <a:rPr lang="en-GB" sz="1050" dirty="0">
                <a:solidFill>
                  <a:srgbClr val="002060"/>
                </a:solidFill>
              </a:rPr>
              <a:t>General Surgery </a:t>
            </a:r>
            <a:r>
              <a:rPr lang="en-GB" sz="1050" dirty="0" smtClean="0">
                <a:solidFill>
                  <a:srgbClr val="002060"/>
                </a:solidFill>
              </a:rPr>
              <a:t>3 </a:t>
            </a:r>
            <a:r>
              <a:rPr lang="en-GB" sz="1050" dirty="0">
                <a:solidFill>
                  <a:srgbClr val="002060"/>
                </a:solidFill>
              </a:rPr>
              <a:t>and Gynaecology for 2 </a:t>
            </a:r>
            <a:r>
              <a:rPr lang="en-GB" sz="1050" dirty="0" smtClean="0">
                <a:solidFill>
                  <a:srgbClr val="002060"/>
                </a:solidFill>
              </a:rPr>
              <a:t>patients</a:t>
            </a:r>
            <a:endParaRPr lang="en-GB" sz="1050" dirty="0">
              <a:solidFill>
                <a:srgbClr val="002060"/>
              </a:solidFill>
            </a:endParaRPr>
          </a:p>
          <a:p>
            <a:pPr marL="171450" indent="-171450">
              <a:buFont typeface="Arial" panose="020B0604020202020204" pitchFamily="34" charset="0"/>
              <a:buChar char="•"/>
            </a:pPr>
            <a:endParaRPr lang="en-GB" sz="1050" dirty="0">
              <a:solidFill>
                <a:srgbClr val="FF0000"/>
              </a:solidFill>
            </a:endParaRPr>
          </a:p>
          <a:p>
            <a:pPr marL="171450" indent="-171450">
              <a:buFont typeface="Arial" panose="020B0604020202020204" pitchFamily="34" charset="0"/>
              <a:buChar char="•"/>
            </a:pPr>
            <a:r>
              <a:rPr lang="en-GB" sz="1050" dirty="0">
                <a:solidFill>
                  <a:srgbClr val="002060"/>
                </a:solidFill>
              </a:rPr>
              <a:t>The longest waiting patient this week is a Plastic Surgery </a:t>
            </a:r>
            <a:r>
              <a:rPr lang="en-GB" sz="1050" dirty="0" err="1">
                <a:solidFill>
                  <a:srgbClr val="002060"/>
                </a:solidFill>
              </a:rPr>
              <a:t>ESCatS</a:t>
            </a:r>
            <a:r>
              <a:rPr lang="en-GB" sz="1050" dirty="0">
                <a:solidFill>
                  <a:srgbClr val="002060"/>
                </a:solidFill>
              </a:rPr>
              <a:t> 3 patient waiting </a:t>
            </a:r>
            <a:r>
              <a:rPr lang="en-GB" sz="1050" dirty="0" smtClean="0">
                <a:solidFill>
                  <a:srgbClr val="002060"/>
                </a:solidFill>
              </a:rPr>
              <a:t>1818 days</a:t>
            </a:r>
            <a:endParaRPr lang="en-GB" sz="1050" dirty="0">
              <a:solidFill>
                <a:srgbClr val="002060"/>
              </a:solidFill>
            </a:endParaRPr>
          </a:p>
          <a:p>
            <a:endParaRPr lang="en-GB" sz="1050" dirty="0">
              <a:solidFill>
                <a:srgbClr val="FF0000"/>
              </a:solidFill>
            </a:endParaRPr>
          </a:p>
        </p:txBody>
      </p:sp>
      <p:sp>
        <p:nvSpPr>
          <p:cNvPr id="23" name="TextBox 22"/>
          <p:cNvSpPr txBox="1"/>
          <p:nvPr/>
        </p:nvSpPr>
        <p:spPr>
          <a:xfrm>
            <a:off x="69912" y="4694411"/>
            <a:ext cx="5643037" cy="1384995"/>
          </a:xfrm>
          <a:prstGeom prst="rect">
            <a:avLst/>
          </a:prstGeom>
          <a:noFill/>
        </p:spPr>
        <p:txBody>
          <a:bodyPr wrap="square" rtlCol="0">
            <a:spAutoFit/>
          </a:bodyPr>
          <a:lstStyle/>
          <a:p>
            <a:pPr marL="171450" indent="-171450">
              <a:buFont typeface="Arial" panose="020B0604020202020204" pitchFamily="34" charset="0"/>
              <a:buChar char="•"/>
            </a:pPr>
            <a:r>
              <a:rPr lang="en-GB" sz="1050" dirty="0" smtClean="0">
                <a:solidFill>
                  <a:srgbClr val="002060"/>
                </a:solidFill>
              </a:rPr>
              <a:t>The list size has decreased by 131 patients this week</a:t>
            </a:r>
          </a:p>
          <a:p>
            <a:endParaRPr lang="en-GB" sz="1050" dirty="0">
              <a:solidFill>
                <a:srgbClr val="002060"/>
              </a:solidFill>
            </a:endParaRPr>
          </a:p>
          <a:p>
            <a:pPr marL="171450" indent="-171450">
              <a:buFont typeface="Arial" panose="020B0604020202020204" pitchFamily="34" charset="0"/>
              <a:buChar char="•"/>
            </a:pPr>
            <a:r>
              <a:rPr lang="en-GB" sz="1050" dirty="0">
                <a:solidFill>
                  <a:srgbClr val="002060"/>
                </a:solidFill>
              </a:rPr>
              <a:t>The proportion of patients waiting over 12 weeks </a:t>
            </a:r>
            <a:r>
              <a:rPr lang="en-GB" sz="1050" dirty="0" smtClean="0">
                <a:solidFill>
                  <a:srgbClr val="002060"/>
                </a:solidFill>
              </a:rPr>
              <a:t>has decreased again, from 47.3% last week to 46.4% this week</a:t>
            </a:r>
          </a:p>
          <a:p>
            <a:pPr marL="171450" indent="-171450">
              <a:buFont typeface="Arial" panose="020B0604020202020204" pitchFamily="34" charset="0"/>
              <a:buChar char="•"/>
            </a:pPr>
            <a:endParaRPr lang="en-GB" sz="1050" dirty="0">
              <a:solidFill>
                <a:srgbClr val="002060"/>
              </a:solidFill>
            </a:endParaRPr>
          </a:p>
          <a:p>
            <a:pPr marL="171450" indent="-171450">
              <a:buFont typeface="Arial" panose="020B0604020202020204" pitchFamily="34" charset="0"/>
              <a:buChar char="•"/>
            </a:pPr>
            <a:r>
              <a:rPr lang="en-GB" sz="1050" dirty="0">
                <a:solidFill>
                  <a:srgbClr val="002060"/>
                </a:solidFill>
              </a:rPr>
              <a:t>Of the top 20 longest waits, </a:t>
            </a:r>
            <a:r>
              <a:rPr lang="en-GB" sz="1050" dirty="0" smtClean="0">
                <a:solidFill>
                  <a:srgbClr val="002060"/>
                </a:solidFill>
              </a:rPr>
              <a:t>GP Minor Surgery accounts for 19 and Urology for 1 patient </a:t>
            </a:r>
          </a:p>
          <a:p>
            <a:pPr marL="171450" indent="-171450">
              <a:buFont typeface="Arial" panose="020B0604020202020204" pitchFamily="34" charset="0"/>
              <a:buChar char="•"/>
            </a:pPr>
            <a:endParaRPr lang="en-GB" sz="1050" dirty="0">
              <a:solidFill>
                <a:srgbClr val="FF0000"/>
              </a:solidFill>
            </a:endParaRPr>
          </a:p>
          <a:p>
            <a:pPr marL="171450" indent="-171450">
              <a:buFont typeface="Arial" panose="020B0604020202020204" pitchFamily="34" charset="0"/>
              <a:buChar char="•"/>
            </a:pPr>
            <a:r>
              <a:rPr lang="en-GB" sz="1050" dirty="0">
                <a:solidFill>
                  <a:srgbClr val="002060"/>
                </a:solidFill>
              </a:rPr>
              <a:t>The longest waiting patient this week is a </a:t>
            </a:r>
            <a:r>
              <a:rPr lang="en-GB" sz="1050" dirty="0" smtClean="0">
                <a:solidFill>
                  <a:srgbClr val="002060"/>
                </a:solidFill>
              </a:rPr>
              <a:t>Urology patient </a:t>
            </a:r>
            <a:r>
              <a:rPr lang="en-GB" sz="1050" dirty="0">
                <a:solidFill>
                  <a:srgbClr val="002060"/>
                </a:solidFill>
              </a:rPr>
              <a:t>waiting </a:t>
            </a:r>
            <a:r>
              <a:rPr lang="en-GB" sz="1050" dirty="0" smtClean="0">
                <a:solidFill>
                  <a:srgbClr val="002060"/>
                </a:solidFill>
              </a:rPr>
              <a:t>1223 days</a:t>
            </a:r>
            <a:endParaRPr lang="en-GB" sz="1050" dirty="0">
              <a:solidFill>
                <a:srgbClr val="002060"/>
              </a:solidFill>
            </a:endParaRPr>
          </a:p>
        </p:txBody>
      </p:sp>
      <p:sp>
        <p:nvSpPr>
          <p:cNvPr id="15" name="TextBox 14"/>
          <p:cNvSpPr txBox="1"/>
          <p:nvPr/>
        </p:nvSpPr>
        <p:spPr>
          <a:xfrm>
            <a:off x="0" y="314348"/>
            <a:ext cx="6128951" cy="230832"/>
          </a:xfrm>
          <a:prstGeom prst="rect">
            <a:avLst/>
          </a:prstGeom>
          <a:noFill/>
        </p:spPr>
        <p:txBody>
          <a:bodyPr wrap="square" rtlCol="0">
            <a:spAutoFit/>
          </a:bodyPr>
          <a:lstStyle/>
          <a:p>
            <a:r>
              <a:rPr lang="en-GB" sz="900" dirty="0" smtClean="0"/>
              <a:t>Click here - </a:t>
            </a:r>
            <a:r>
              <a:rPr lang="en-GB" sz="900" dirty="0">
                <a:hlinkClick r:id="rId2"/>
              </a:rPr>
              <a:t>Waiting Times Dashboard: Waiting List KPIs - Tableau Server</a:t>
            </a:r>
            <a:endParaRPr lang="en-GB" sz="900" dirty="0"/>
          </a:p>
        </p:txBody>
      </p:sp>
      <p:pic>
        <p:nvPicPr>
          <p:cNvPr id="11" name="Picture 10"/>
          <p:cNvPicPr>
            <a:picLocks noChangeAspect="1"/>
          </p:cNvPicPr>
          <p:nvPr/>
        </p:nvPicPr>
        <p:blipFill>
          <a:blip r:embed="rId3"/>
          <a:stretch>
            <a:fillRect/>
          </a:stretch>
        </p:blipFill>
        <p:spPr>
          <a:xfrm>
            <a:off x="69912" y="969425"/>
            <a:ext cx="5881936" cy="1131141"/>
          </a:xfrm>
          <a:prstGeom prst="rect">
            <a:avLst/>
          </a:prstGeom>
        </p:spPr>
      </p:pic>
      <p:pic>
        <p:nvPicPr>
          <p:cNvPr id="12" name="Picture 11"/>
          <p:cNvPicPr>
            <a:picLocks noChangeAspect="1"/>
          </p:cNvPicPr>
          <p:nvPr/>
        </p:nvPicPr>
        <p:blipFill>
          <a:blip r:embed="rId4"/>
          <a:stretch>
            <a:fillRect/>
          </a:stretch>
        </p:blipFill>
        <p:spPr>
          <a:xfrm>
            <a:off x="65585" y="2175631"/>
            <a:ext cx="3124636" cy="2076740"/>
          </a:xfrm>
          <a:prstGeom prst="rect">
            <a:avLst/>
          </a:prstGeom>
        </p:spPr>
      </p:pic>
      <p:pic>
        <p:nvPicPr>
          <p:cNvPr id="14" name="Picture 13"/>
          <p:cNvPicPr>
            <a:picLocks noChangeAspect="1"/>
          </p:cNvPicPr>
          <p:nvPr/>
        </p:nvPicPr>
        <p:blipFill>
          <a:blip r:embed="rId5"/>
          <a:stretch>
            <a:fillRect/>
          </a:stretch>
        </p:blipFill>
        <p:spPr>
          <a:xfrm>
            <a:off x="3160190" y="2174636"/>
            <a:ext cx="2866231" cy="2271688"/>
          </a:xfrm>
          <a:prstGeom prst="rect">
            <a:avLst/>
          </a:prstGeom>
        </p:spPr>
      </p:pic>
      <p:pic>
        <p:nvPicPr>
          <p:cNvPr id="17" name="Picture 16"/>
          <p:cNvPicPr>
            <a:picLocks noChangeAspect="1"/>
          </p:cNvPicPr>
          <p:nvPr/>
        </p:nvPicPr>
        <p:blipFill>
          <a:blip r:embed="rId6"/>
          <a:stretch>
            <a:fillRect/>
          </a:stretch>
        </p:blipFill>
        <p:spPr>
          <a:xfrm>
            <a:off x="6153165" y="2166105"/>
            <a:ext cx="2979683" cy="2004679"/>
          </a:xfrm>
          <a:prstGeom prst="rect">
            <a:avLst/>
          </a:prstGeom>
        </p:spPr>
      </p:pic>
      <p:pic>
        <p:nvPicPr>
          <p:cNvPr id="18" name="Picture 17"/>
          <p:cNvPicPr>
            <a:picLocks noChangeAspect="1"/>
          </p:cNvPicPr>
          <p:nvPr/>
        </p:nvPicPr>
        <p:blipFill>
          <a:blip r:embed="rId7"/>
          <a:stretch>
            <a:fillRect/>
          </a:stretch>
        </p:blipFill>
        <p:spPr>
          <a:xfrm>
            <a:off x="9121026" y="2153315"/>
            <a:ext cx="3027244" cy="2412480"/>
          </a:xfrm>
          <a:prstGeom prst="rect">
            <a:avLst/>
          </a:prstGeom>
        </p:spPr>
      </p:pic>
      <p:pic>
        <p:nvPicPr>
          <p:cNvPr id="19" name="Picture 18"/>
          <p:cNvPicPr>
            <a:picLocks noChangeAspect="1"/>
          </p:cNvPicPr>
          <p:nvPr/>
        </p:nvPicPr>
        <p:blipFill>
          <a:blip r:embed="rId8"/>
          <a:stretch>
            <a:fillRect/>
          </a:stretch>
        </p:blipFill>
        <p:spPr>
          <a:xfrm>
            <a:off x="6144383" y="969425"/>
            <a:ext cx="6003888" cy="1142809"/>
          </a:xfrm>
          <a:prstGeom prst="rect">
            <a:avLst/>
          </a:prstGeom>
        </p:spPr>
      </p:pic>
    </p:spTree>
    <p:extLst>
      <p:ext uri="{BB962C8B-B14F-4D97-AF65-F5344CB8AC3E}">
        <p14:creationId xmlns:p14="http://schemas.microsoft.com/office/powerpoint/2010/main" val="964120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dirty="0" err="1" smtClean="0">
                <a:solidFill>
                  <a:srgbClr val="002060"/>
                </a:solidFill>
              </a:rPr>
              <a:t>ESCatS</a:t>
            </a:r>
            <a:r>
              <a:rPr lang="en-GB" dirty="0" smtClean="0">
                <a:solidFill>
                  <a:srgbClr val="002060"/>
                </a:solidFill>
              </a:rPr>
              <a:t> Performance</a:t>
            </a:r>
          </a:p>
        </p:txBody>
      </p:sp>
      <p:sp>
        <p:nvSpPr>
          <p:cNvPr id="7" name="TextBox 6"/>
          <p:cNvSpPr txBox="1"/>
          <p:nvPr/>
        </p:nvSpPr>
        <p:spPr>
          <a:xfrm>
            <a:off x="131804" y="395758"/>
            <a:ext cx="6143312" cy="230832"/>
          </a:xfrm>
          <a:prstGeom prst="rect">
            <a:avLst/>
          </a:prstGeom>
          <a:noFill/>
        </p:spPr>
        <p:txBody>
          <a:bodyPr wrap="square" rtlCol="0">
            <a:spAutoFit/>
          </a:bodyPr>
          <a:lstStyle/>
          <a:p>
            <a:r>
              <a:rPr lang="en-GB" sz="900" dirty="0" smtClean="0"/>
              <a:t>Click here to go to the Tableau Illuminate Dashboard - </a:t>
            </a:r>
            <a:r>
              <a:rPr lang="en-GB" sz="900" dirty="0" smtClean="0">
                <a:hlinkClick r:id="rId3"/>
              </a:rPr>
              <a:t>Elective Care Overview: Elective Care Overview - Tableau Server</a:t>
            </a:r>
            <a:endParaRPr lang="en-GB" sz="900" dirty="0" smtClean="0"/>
          </a:p>
        </p:txBody>
      </p:sp>
      <p:sp>
        <p:nvSpPr>
          <p:cNvPr id="11" name="TextBox 10"/>
          <p:cNvSpPr txBox="1"/>
          <p:nvPr/>
        </p:nvSpPr>
        <p:spPr>
          <a:xfrm>
            <a:off x="8708593" y="2693769"/>
            <a:ext cx="3482869" cy="830997"/>
          </a:xfrm>
          <a:prstGeom prst="rect">
            <a:avLst/>
          </a:prstGeom>
          <a:noFill/>
        </p:spPr>
        <p:txBody>
          <a:bodyPr wrap="square" rtlCol="0">
            <a:spAutoFit/>
          </a:bodyPr>
          <a:lstStyle/>
          <a:p>
            <a:pPr marL="285750" indent="-285750">
              <a:buFont typeface="Arial" panose="020B0604020202020204" pitchFamily="34" charset="0"/>
              <a:buChar char="•"/>
            </a:pPr>
            <a:endParaRPr lang="en-GB" sz="1200" dirty="0" smtClean="0">
              <a:solidFill>
                <a:srgbClr val="002060"/>
              </a:solidFill>
            </a:endParaRPr>
          </a:p>
          <a:p>
            <a:r>
              <a:rPr lang="en-GB" sz="1200" dirty="0" err="1" smtClean="0">
                <a:solidFill>
                  <a:srgbClr val="002060"/>
                </a:solidFill>
              </a:rPr>
              <a:t>ESCatS</a:t>
            </a:r>
            <a:r>
              <a:rPr lang="en-GB" sz="1200" dirty="0" smtClean="0">
                <a:solidFill>
                  <a:srgbClr val="002060"/>
                </a:solidFill>
              </a:rPr>
              <a:t> </a:t>
            </a:r>
            <a:r>
              <a:rPr lang="en-GB" sz="1200" dirty="0">
                <a:solidFill>
                  <a:srgbClr val="002060"/>
                </a:solidFill>
              </a:rPr>
              <a:t>1 activity </a:t>
            </a:r>
            <a:r>
              <a:rPr lang="en-GB" sz="1200" dirty="0" smtClean="0">
                <a:solidFill>
                  <a:srgbClr val="002060"/>
                </a:solidFill>
              </a:rPr>
              <a:t>continues to fluctuate around a plateau level, although at a higher overall level than in 2019</a:t>
            </a:r>
          </a:p>
        </p:txBody>
      </p:sp>
      <p:sp>
        <p:nvSpPr>
          <p:cNvPr id="13" name="TextBox 12"/>
          <p:cNvSpPr txBox="1"/>
          <p:nvPr/>
        </p:nvSpPr>
        <p:spPr>
          <a:xfrm>
            <a:off x="3166853" y="4293022"/>
            <a:ext cx="2130426" cy="307777"/>
          </a:xfrm>
          <a:prstGeom prst="rect">
            <a:avLst/>
          </a:prstGeom>
          <a:noFill/>
        </p:spPr>
        <p:txBody>
          <a:bodyPr wrap="square" rtlCol="0">
            <a:spAutoFit/>
          </a:bodyPr>
          <a:lstStyle/>
          <a:p>
            <a:r>
              <a:rPr lang="en-GB" sz="1400" dirty="0" err="1" smtClean="0">
                <a:solidFill>
                  <a:srgbClr val="002060"/>
                </a:solidFill>
              </a:rPr>
              <a:t>ESCatS</a:t>
            </a:r>
            <a:r>
              <a:rPr lang="en-GB" sz="1400" dirty="0" smtClean="0">
                <a:solidFill>
                  <a:srgbClr val="002060"/>
                </a:solidFill>
              </a:rPr>
              <a:t> 0&amp;1 Activity Trend</a:t>
            </a:r>
            <a:endParaRPr lang="en-GB" sz="1400" dirty="0">
              <a:solidFill>
                <a:srgbClr val="002060"/>
              </a:solidFill>
            </a:endParaRPr>
          </a:p>
        </p:txBody>
      </p:sp>
      <p:pic>
        <p:nvPicPr>
          <p:cNvPr id="2" name="Picture 1"/>
          <p:cNvPicPr>
            <a:picLocks noChangeAspect="1"/>
          </p:cNvPicPr>
          <p:nvPr/>
        </p:nvPicPr>
        <p:blipFill>
          <a:blip r:embed="rId4"/>
          <a:stretch>
            <a:fillRect/>
          </a:stretch>
        </p:blipFill>
        <p:spPr>
          <a:xfrm>
            <a:off x="3203461" y="4606526"/>
            <a:ext cx="4522540" cy="2159492"/>
          </a:xfrm>
          <a:prstGeom prst="rect">
            <a:avLst/>
          </a:prstGeom>
        </p:spPr>
      </p:pic>
      <p:sp>
        <p:nvSpPr>
          <p:cNvPr id="15" name="TextBox 14"/>
          <p:cNvSpPr txBox="1"/>
          <p:nvPr/>
        </p:nvSpPr>
        <p:spPr>
          <a:xfrm>
            <a:off x="7868463" y="3615913"/>
            <a:ext cx="4323537" cy="646331"/>
          </a:xfrm>
          <a:prstGeom prst="rect">
            <a:avLst/>
          </a:prstGeom>
          <a:noFill/>
        </p:spPr>
        <p:txBody>
          <a:bodyPr wrap="square" rtlCol="0">
            <a:spAutoFit/>
          </a:bodyPr>
          <a:lstStyle/>
          <a:p>
            <a:r>
              <a:rPr lang="en-GB" sz="1200" dirty="0" err="1" smtClean="0">
                <a:solidFill>
                  <a:srgbClr val="002060"/>
                </a:solidFill>
              </a:rPr>
              <a:t>ESCatS</a:t>
            </a:r>
            <a:r>
              <a:rPr lang="en-GB" sz="1200" dirty="0" smtClean="0">
                <a:solidFill>
                  <a:srgbClr val="002060"/>
                </a:solidFill>
              </a:rPr>
              <a:t> 0&amp;1 Waiting List size continues to increase across most specialties, but particularly so for General Surgery and ENT, with some increase in Gynaecology</a:t>
            </a:r>
            <a:endParaRPr lang="en-GB" sz="1200" dirty="0">
              <a:solidFill>
                <a:srgbClr val="FF0000"/>
              </a:solidFill>
            </a:endParaRPr>
          </a:p>
        </p:txBody>
      </p:sp>
      <p:pic>
        <p:nvPicPr>
          <p:cNvPr id="4" name="Picture 3"/>
          <p:cNvPicPr>
            <a:picLocks noChangeAspect="1"/>
          </p:cNvPicPr>
          <p:nvPr/>
        </p:nvPicPr>
        <p:blipFill>
          <a:blip r:embed="rId5"/>
          <a:stretch>
            <a:fillRect/>
          </a:stretch>
        </p:blipFill>
        <p:spPr>
          <a:xfrm>
            <a:off x="56463" y="626591"/>
            <a:ext cx="7547986" cy="3596792"/>
          </a:xfrm>
          <a:prstGeom prst="rect">
            <a:avLst/>
          </a:prstGeom>
        </p:spPr>
      </p:pic>
      <p:pic>
        <p:nvPicPr>
          <p:cNvPr id="9" name="Picture 8"/>
          <p:cNvPicPr>
            <a:picLocks noChangeAspect="1"/>
          </p:cNvPicPr>
          <p:nvPr/>
        </p:nvPicPr>
        <p:blipFill>
          <a:blip r:embed="rId6"/>
          <a:stretch>
            <a:fillRect/>
          </a:stretch>
        </p:blipFill>
        <p:spPr>
          <a:xfrm>
            <a:off x="8708593" y="465373"/>
            <a:ext cx="3252221" cy="2484059"/>
          </a:xfrm>
          <a:prstGeom prst="rect">
            <a:avLst/>
          </a:prstGeom>
        </p:spPr>
      </p:pic>
      <p:pic>
        <p:nvPicPr>
          <p:cNvPr id="10" name="Picture 9"/>
          <p:cNvPicPr>
            <a:picLocks noChangeAspect="1"/>
          </p:cNvPicPr>
          <p:nvPr/>
        </p:nvPicPr>
        <p:blipFill>
          <a:blip r:embed="rId7"/>
          <a:stretch>
            <a:fillRect/>
          </a:stretch>
        </p:blipFill>
        <p:spPr>
          <a:xfrm>
            <a:off x="7872893" y="4251067"/>
            <a:ext cx="3105583" cy="2419688"/>
          </a:xfrm>
          <a:prstGeom prst="rect">
            <a:avLst/>
          </a:prstGeom>
        </p:spPr>
      </p:pic>
      <p:pic>
        <p:nvPicPr>
          <p:cNvPr id="14" name="Picture 13"/>
          <p:cNvPicPr>
            <a:picLocks noChangeAspect="1"/>
          </p:cNvPicPr>
          <p:nvPr/>
        </p:nvPicPr>
        <p:blipFill>
          <a:blip r:embed="rId8"/>
          <a:stretch>
            <a:fillRect/>
          </a:stretch>
        </p:blipFill>
        <p:spPr>
          <a:xfrm>
            <a:off x="54152" y="4293022"/>
            <a:ext cx="3105583" cy="2457793"/>
          </a:xfrm>
          <a:prstGeom prst="rect">
            <a:avLst/>
          </a:prstGeom>
        </p:spPr>
      </p:pic>
    </p:spTree>
    <p:extLst>
      <p:ext uri="{BB962C8B-B14F-4D97-AF65-F5344CB8AC3E}">
        <p14:creationId xmlns:p14="http://schemas.microsoft.com/office/powerpoint/2010/main" val="48499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A</a:t>
            </a:r>
            <a:endParaRPr lang="en-GB" dirty="0"/>
          </a:p>
        </p:txBody>
      </p:sp>
      <p:sp>
        <p:nvSpPr>
          <p:cNvPr id="3" name="Text Placeholder 2"/>
          <p:cNvSpPr>
            <a:spLocks noGrp="1"/>
          </p:cNvSpPr>
          <p:nvPr>
            <p:ph type="body" idx="1"/>
          </p:nvPr>
        </p:nvSpPr>
        <p:spPr/>
        <p:txBody>
          <a:bodyPr/>
          <a:lstStyle/>
          <a:p>
            <a:r>
              <a:rPr lang="en-GB" i="1" dirty="0">
                <a:solidFill>
                  <a:schemeClr val="tx1"/>
                </a:solidFill>
              </a:rPr>
              <a:t>Keep staff safe &amp; help them to maximise wellbeing</a:t>
            </a:r>
          </a:p>
          <a:p>
            <a:endParaRPr lang="en-GB" dirty="0"/>
          </a:p>
        </p:txBody>
      </p:sp>
    </p:spTree>
    <p:extLst>
      <p:ext uri="{BB962C8B-B14F-4D97-AF65-F5344CB8AC3E}">
        <p14:creationId xmlns:p14="http://schemas.microsoft.com/office/powerpoint/2010/main" val="53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dirty="0" smtClean="0">
                <a:solidFill>
                  <a:srgbClr val="002060"/>
                </a:solidFill>
              </a:rPr>
              <a:t>Cancer Performance</a:t>
            </a:r>
          </a:p>
        </p:txBody>
      </p:sp>
      <p:sp>
        <p:nvSpPr>
          <p:cNvPr id="7" name="TextBox 6"/>
          <p:cNvSpPr txBox="1"/>
          <p:nvPr/>
        </p:nvSpPr>
        <p:spPr>
          <a:xfrm>
            <a:off x="131804" y="395758"/>
            <a:ext cx="6143312" cy="230832"/>
          </a:xfrm>
          <a:prstGeom prst="rect">
            <a:avLst/>
          </a:prstGeom>
          <a:noFill/>
        </p:spPr>
        <p:txBody>
          <a:bodyPr wrap="square" rtlCol="0">
            <a:spAutoFit/>
          </a:bodyPr>
          <a:lstStyle/>
          <a:p>
            <a:r>
              <a:rPr lang="en-GB" sz="900" dirty="0" smtClean="0"/>
              <a:t>Click here to go to the Tableau Illuminate Dashboard - </a:t>
            </a:r>
            <a:r>
              <a:rPr lang="en-GB" sz="900" dirty="0" smtClean="0">
                <a:hlinkClick r:id="rId3"/>
              </a:rPr>
              <a:t>Elective Care Overview: Elective Care Overview - Tableau Server</a:t>
            </a:r>
            <a:endParaRPr lang="en-GB" sz="900" dirty="0" smtClean="0"/>
          </a:p>
        </p:txBody>
      </p:sp>
      <p:sp>
        <p:nvSpPr>
          <p:cNvPr id="11" name="TextBox 10"/>
          <p:cNvSpPr txBox="1"/>
          <p:nvPr/>
        </p:nvSpPr>
        <p:spPr>
          <a:xfrm>
            <a:off x="7160345" y="626590"/>
            <a:ext cx="3980829" cy="6186309"/>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rgbClr val="002060"/>
                </a:solidFill>
              </a:rPr>
              <a:t>Current Q2 </a:t>
            </a:r>
            <a:r>
              <a:rPr lang="en-GB" sz="1200" dirty="0">
                <a:solidFill>
                  <a:srgbClr val="002060"/>
                </a:solidFill>
              </a:rPr>
              <a:t>performance against the </a:t>
            </a:r>
            <a:r>
              <a:rPr lang="en-GB" sz="1200" b="1" dirty="0">
                <a:solidFill>
                  <a:srgbClr val="002060"/>
                </a:solidFill>
              </a:rPr>
              <a:t>31 day standard</a:t>
            </a:r>
            <a:r>
              <a:rPr lang="en-GB" sz="1200" dirty="0">
                <a:solidFill>
                  <a:srgbClr val="002060"/>
                </a:solidFill>
              </a:rPr>
              <a:t> </a:t>
            </a:r>
            <a:r>
              <a:rPr lang="en-GB" sz="1200" dirty="0" smtClean="0">
                <a:solidFill>
                  <a:srgbClr val="002060"/>
                </a:solidFill>
              </a:rPr>
              <a:t>is 93%</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Performance </a:t>
            </a:r>
            <a:r>
              <a:rPr lang="en-GB" sz="1200" dirty="0">
                <a:solidFill>
                  <a:srgbClr val="002060"/>
                </a:solidFill>
              </a:rPr>
              <a:t>against the 31 day standard </a:t>
            </a:r>
            <a:r>
              <a:rPr lang="en-GB" sz="1200" dirty="0" smtClean="0">
                <a:solidFill>
                  <a:srgbClr val="002060"/>
                </a:solidFill>
              </a:rPr>
              <a:t>for Q1 </a:t>
            </a:r>
            <a:r>
              <a:rPr lang="en-GB" sz="1200" dirty="0">
                <a:solidFill>
                  <a:srgbClr val="002060"/>
                </a:solidFill>
              </a:rPr>
              <a:t>2022 </a:t>
            </a:r>
            <a:r>
              <a:rPr lang="en-GB" sz="1200" dirty="0" smtClean="0">
                <a:solidFill>
                  <a:srgbClr val="002060"/>
                </a:solidFill>
              </a:rPr>
              <a:t>was 92%</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Performance against the 31 day standard dropped throughout 2021</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Having previously achieved the 95% target, performance fell from 94.6% in Q3 to 91% in Q4 2021, below the 95% target for the second successive quarter</a:t>
            </a: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r>
              <a:rPr lang="en-GB" sz="1200" dirty="0" smtClean="0">
                <a:solidFill>
                  <a:srgbClr val="002060"/>
                </a:solidFill>
              </a:rPr>
              <a:t>In Q4 2021, Grampian was one of only two mainland boards not to meet the 95% target</a:t>
            </a: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r>
              <a:rPr lang="en-GB" sz="1200" dirty="0" smtClean="0">
                <a:solidFill>
                  <a:srgbClr val="002060"/>
                </a:solidFill>
              </a:rPr>
              <a:t>Current Q2 </a:t>
            </a:r>
            <a:r>
              <a:rPr lang="en-GB" sz="1200" dirty="0">
                <a:solidFill>
                  <a:srgbClr val="002060"/>
                </a:solidFill>
              </a:rPr>
              <a:t>performance against the </a:t>
            </a:r>
            <a:r>
              <a:rPr lang="en-GB" sz="1200" b="1" dirty="0" smtClean="0">
                <a:solidFill>
                  <a:srgbClr val="002060"/>
                </a:solidFill>
              </a:rPr>
              <a:t>62 </a:t>
            </a:r>
            <a:r>
              <a:rPr lang="en-GB" sz="1200" b="1" dirty="0">
                <a:solidFill>
                  <a:srgbClr val="002060"/>
                </a:solidFill>
              </a:rPr>
              <a:t>day standard</a:t>
            </a:r>
            <a:r>
              <a:rPr lang="en-GB" sz="1200" dirty="0">
                <a:solidFill>
                  <a:srgbClr val="002060"/>
                </a:solidFill>
              </a:rPr>
              <a:t> </a:t>
            </a:r>
            <a:r>
              <a:rPr lang="en-GB" sz="1200" dirty="0" smtClean="0">
                <a:solidFill>
                  <a:srgbClr val="002060"/>
                </a:solidFill>
              </a:rPr>
              <a:t>is 74%</a:t>
            </a:r>
            <a:endParaRPr lang="en-GB" sz="1200" dirty="0">
              <a:solidFill>
                <a:srgbClr val="002060"/>
              </a:solidFill>
            </a:endParaRPr>
          </a:p>
          <a:p>
            <a:pPr marL="285750" indent="-285750">
              <a:buFont typeface="Arial" panose="020B0604020202020204" pitchFamily="34" charset="0"/>
              <a:buChar char="•"/>
            </a:pPr>
            <a:endParaRPr lang="en-GB" sz="1200" dirty="0" smtClean="0">
              <a:solidFill>
                <a:srgbClr val="002060"/>
              </a:solidFill>
            </a:endParaRPr>
          </a:p>
          <a:p>
            <a:pPr marL="285750" indent="-285750">
              <a:buFont typeface="Arial" panose="020B0604020202020204" pitchFamily="34" charset="0"/>
              <a:buChar char="•"/>
            </a:pPr>
            <a:r>
              <a:rPr lang="en-GB" sz="1200" dirty="0">
                <a:solidFill>
                  <a:srgbClr val="002060"/>
                </a:solidFill>
              </a:rPr>
              <a:t>Performance against the </a:t>
            </a:r>
            <a:r>
              <a:rPr lang="en-GB" sz="1200" dirty="0" smtClean="0">
                <a:solidFill>
                  <a:srgbClr val="002060"/>
                </a:solidFill>
              </a:rPr>
              <a:t>62 </a:t>
            </a:r>
            <a:r>
              <a:rPr lang="en-GB" sz="1200" dirty="0">
                <a:solidFill>
                  <a:srgbClr val="002060"/>
                </a:solidFill>
              </a:rPr>
              <a:t>day standard </a:t>
            </a:r>
            <a:r>
              <a:rPr lang="en-GB" sz="1200" dirty="0" smtClean="0">
                <a:solidFill>
                  <a:srgbClr val="002060"/>
                </a:solidFill>
              </a:rPr>
              <a:t>Q1 </a:t>
            </a:r>
            <a:r>
              <a:rPr lang="en-GB" sz="1200" dirty="0">
                <a:solidFill>
                  <a:srgbClr val="002060"/>
                </a:solidFill>
              </a:rPr>
              <a:t>2022 </a:t>
            </a:r>
            <a:r>
              <a:rPr lang="en-GB" sz="1200" dirty="0" smtClean="0">
                <a:solidFill>
                  <a:srgbClr val="002060"/>
                </a:solidFill>
              </a:rPr>
              <a:t>was 74%</a:t>
            </a:r>
            <a:endParaRPr lang="en-GB" sz="1200" dirty="0">
              <a:solidFill>
                <a:srgbClr val="002060"/>
              </a:solidFill>
            </a:endParaRP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Following improvement from Q1 to Q2 2021, performance </a:t>
            </a:r>
            <a:r>
              <a:rPr lang="en-GB" sz="1200" dirty="0">
                <a:solidFill>
                  <a:srgbClr val="002060"/>
                </a:solidFill>
              </a:rPr>
              <a:t>against the </a:t>
            </a:r>
            <a:r>
              <a:rPr lang="en-GB" sz="1200" dirty="0" smtClean="0">
                <a:solidFill>
                  <a:srgbClr val="002060"/>
                </a:solidFill>
              </a:rPr>
              <a:t>62 </a:t>
            </a:r>
            <a:r>
              <a:rPr lang="en-GB" sz="1200" dirty="0">
                <a:solidFill>
                  <a:srgbClr val="002060"/>
                </a:solidFill>
              </a:rPr>
              <a:t>day standard </a:t>
            </a:r>
            <a:r>
              <a:rPr lang="en-GB" sz="1200" dirty="0" smtClean="0">
                <a:solidFill>
                  <a:srgbClr val="002060"/>
                </a:solidFill>
              </a:rPr>
              <a:t>then dropped through the rest of the year</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Performance fell from 77% in Q3 to 73.4% in Q4 2021, with the 95% target not yet being achieved</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In Q4 2021, Grampian reported the second lowest performance of the mainland boards</a:t>
            </a:r>
            <a:endParaRPr lang="en-GB" sz="1200" dirty="0">
              <a:solidFill>
                <a:srgbClr val="002060"/>
              </a:solidFill>
            </a:endParaRPr>
          </a:p>
        </p:txBody>
      </p:sp>
      <p:sp>
        <p:nvSpPr>
          <p:cNvPr id="8" name="TextBox 7"/>
          <p:cNvSpPr txBox="1"/>
          <p:nvPr/>
        </p:nvSpPr>
        <p:spPr>
          <a:xfrm>
            <a:off x="2219277" y="5382323"/>
            <a:ext cx="2163251" cy="230832"/>
          </a:xfrm>
          <a:prstGeom prst="rect">
            <a:avLst/>
          </a:prstGeom>
          <a:noFill/>
        </p:spPr>
        <p:txBody>
          <a:bodyPr wrap="square" rtlCol="0">
            <a:spAutoFit/>
          </a:bodyPr>
          <a:lstStyle/>
          <a:p>
            <a:r>
              <a:rPr lang="en-GB" sz="900" dirty="0" smtClean="0"/>
              <a:t>Note: current quarter ongoing/incomplete</a:t>
            </a:r>
          </a:p>
        </p:txBody>
      </p:sp>
      <p:pic>
        <p:nvPicPr>
          <p:cNvPr id="2" name="Picture 1"/>
          <p:cNvPicPr>
            <a:picLocks noChangeAspect="1"/>
          </p:cNvPicPr>
          <p:nvPr/>
        </p:nvPicPr>
        <p:blipFill>
          <a:blip r:embed="rId4"/>
          <a:stretch>
            <a:fillRect/>
          </a:stretch>
        </p:blipFill>
        <p:spPr>
          <a:xfrm>
            <a:off x="142924" y="710866"/>
            <a:ext cx="6761012" cy="4588922"/>
          </a:xfrm>
          <a:prstGeom prst="rect">
            <a:avLst/>
          </a:prstGeom>
        </p:spPr>
      </p:pic>
    </p:spTree>
    <p:extLst>
      <p:ext uri="{BB962C8B-B14F-4D97-AF65-F5344CB8AC3E}">
        <p14:creationId xmlns:p14="http://schemas.microsoft.com/office/powerpoint/2010/main" val="1917844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dirty="0" smtClean="0">
                <a:solidFill>
                  <a:srgbClr val="002060"/>
                </a:solidFill>
              </a:rPr>
              <a:t>Mental Health Performance</a:t>
            </a:r>
          </a:p>
        </p:txBody>
      </p:sp>
      <p:sp>
        <p:nvSpPr>
          <p:cNvPr id="11" name="TextBox 10"/>
          <p:cNvSpPr txBox="1"/>
          <p:nvPr/>
        </p:nvSpPr>
        <p:spPr>
          <a:xfrm>
            <a:off x="8176865" y="730288"/>
            <a:ext cx="3980829"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solidFill>
                  <a:srgbClr val="002060"/>
                </a:solidFill>
              </a:rPr>
              <a:t>Compliance at 93% for March 2022</a:t>
            </a:r>
          </a:p>
          <a:p>
            <a:pPr marL="171450" indent="-171450">
              <a:buFont typeface="Arial" panose="020B0604020202020204" pitchFamily="34" charset="0"/>
              <a:buChar char="•"/>
            </a:pPr>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Performance consistently meeting 90% target through 2022, and 2021 with the exception of April 2021. </a:t>
            </a: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200" dirty="0" smtClean="0">
                <a:solidFill>
                  <a:srgbClr val="002060"/>
                </a:solidFill>
              </a:rPr>
              <a:t>Compliance fell to 90% in October, with lower activity levels.</a:t>
            </a:r>
          </a:p>
          <a:p>
            <a:pPr marL="171450" indent="-171450">
              <a:buFont typeface="Arial" panose="020B0604020202020204" pitchFamily="34" charset="0"/>
              <a:buChar char="•"/>
            </a:pPr>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Activity levels have been steadily rising through the first 3 months of 2022 and are 50% higher than for the same period last year</a:t>
            </a:r>
          </a:p>
          <a:p>
            <a:pPr marL="171450" indent="-171450">
              <a:buFont typeface="Arial" panose="020B0604020202020204" pitchFamily="34" charset="0"/>
              <a:buChar char="•"/>
            </a:pPr>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Referrals at a consistent level of around 340 per month from September through to January, however dropped by around 1/3 in February</a:t>
            </a:r>
            <a:endParaRPr lang="en-GB" sz="1200" dirty="0">
              <a:solidFill>
                <a:srgbClr val="002060"/>
              </a:solidFill>
            </a:endParaRPr>
          </a:p>
        </p:txBody>
      </p:sp>
      <p:sp>
        <p:nvSpPr>
          <p:cNvPr id="14" name="TextBox 13"/>
          <p:cNvSpPr txBox="1"/>
          <p:nvPr/>
        </p:nvSpPr>
        <p:spPr>
          <a:xfrm>
            <a:off x="300260" y="3947526"/>
            <a:ext cx="5814790" cy="292388"/>
          </a:xfrm>
          <a:prstGeom prst="rect">
            <a:avLst/>
          </a:prstGeom>
          <a:solidFill>
            <a:schemeClr val="accent1">
              <a:lumMod val="20000"/>
              <a:lumOff val="80000"/>
            </a:schemeClr>
          </a:solidFill>
        </p:spPr>
        <p:txBody>
          <a:bodyPr wrap="square" rtlCol="0">
            <a:spAutoFit/>
          </a:bodyPr>
          <a:lstStyle/>
          <a:p>
            <a:r>
              <a:rPr lang="en-GB" sz="1300" dirty="0" smtClean="0">
                <a:solidFill>
                  <a:srgbClr val="002060"/>
                </a:solidFill>
              </a:rPr>
              <a:t>Percentage Compliance of all Psychological Therapies Patients Treated by Month</a:t>
            </a:r>
            <a:endParaRPr lang="en-GB" sz="1300" dirty="0">
              <a:solidFill>
                <a:srgbClr val="002060"/>
              </a:solidFill>
            </a:endParaRPr>
          </a:p>
        </p:txBody>
      </p:sp>
      <p:pic>
        <p:nvPicPr>
          <p:cNvPr id="15" name="Picture 14"/>
          <p:cNvPicPr>
            <a:picLocks noChangeAspect="1"/>
          </p:cNvPicPr>
          <p:nvPr/>
        </p:nvPicPr>
        <p:blipFill>
          <a:blip r:embed="rId3"/>
          <a:stretch>
            <a:fillRect/>
          </a:stretch>
        </p:blipFill>
        <p:spPr>
          <a:xfrm>
            <a:off x="6687402" y="4455463"/>
            <a:ext cx="1427074" cy="853446"/>
          </a:xfrm>
          <a:prstGeom prst="rect">
            <a:avLst/>
          </a:prstGeom>
        </p:spPr>
      </p:pic>
      <p:sp>
        <p:nvSpPr>
          <p:cNvPr id="16" name="TextBox 15"/>
          <p:cNvSpPr txBox="1"/>
          <p:nvPr/>
        </p:nvSpPr>
        <p:spPr>
          <a:xfrm>
            <a:off x="8211172" y="4242969"/>
            <a:ext cx="3552204"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solidFill>
                  <a:srgbClr val="002060"/>
                </a:solidFill>
              </a:rPr>
              <a:t>Compliance at 82.5% for March</a:t>
            </a:r>
          </a:p>
          <a:p>
            <a:pPr marL="171450" indent="-171450">
              <a:buFont typeface="Arial" panose="020B0604020202020204" pitchFamily="34" charset="0"/>
              <a:buChar char="•"/>
            </a:pPr>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Performance for February was 75.6%</a:t>
            </a:r>
          </a:p>
          <a:p>
            <a:pPr marL="171450" indent="-171450">
              <a:buFont typeface="Arial" panose="020B0604020202020204" pitchFamily="34" charset="0"/>
              <a:buChar char="•"/>
            </a:pPr>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Performance just below the 90% target from July 2021, with a drop in November</a:t>
            </a:r>
            <a:endParaRPr lang="en-GB" sz="1200" dirty="0">
              <a:solidFill>
                <a:srgbClr val="002060"/>
              </a:solidFill>
            </a:endParaRPr>
          </a:p>
        </p:txBody>
      </p:sp>
      <p:sp>
        <p:nvSpPr>
          <p:cNvPr id="12" name="TextBox 11"/>
          <p:cNvSpPr txBox="1"/>
          <p:nvPr/>
        </p:nvSpPr>
        <p:spPr>
          <a:xfrm>
            <a:off x="3048000" y="6625540"/>
            <a:ext cx="9143999" cy="230832"/>
          </a:xfrm>
          <a:prstGeom prst="rect">
            <a:avLst/>
          </a:prstGeom>
          <a:noFill/>
        </p:spPr>
        <p:txBody>
          <a:bodyPr wrap="square" rtlCol="0">
            <a:spAutoFit/>
          </a:bodyPr>
          <a:lstStyle/>
          <a:p>
            <a:r>
              <a:rPr lang="en-GB" sz="900" dirty="0" smtClean="0"/>
              <a:t>To view the dashboards click here - </a:t>
            </a:r>
            <a:r>
              <a:rPr lang="en-GB" sz="900" dirty="0" smtClean="0">
                <a:hlinkClick r:id="rId4"/>
              </a:rPr>
              <a:t>CAMHs Monthly Reports: CAMHs - Treated/Seen - Tableau Server</a:t>
            </a:r>
            <a:r>
              <a:rPr lang="en-GB" sz="900" dirty="0" smtClean="0"/>
              <a:t>      </a:t>
            </a:r>
            <a:r>
              <a:rPr lang="en-GB" sz="900" dirty="0" smtClean="0">
                <a:hlinkClick r:id="rId5"/>
              </a:rPr>
              <a:t>All Ages PT &amp; CAMHs Reports: Treatment - 18Wk Target Trends - Tableau Server</a:t>
            </a:r>
            <a:endParaRPr lang="en-GB" sz="900" dirty="0"/>
          </a:p>
        </p:txBody>
      </p:sp>
      <p:pic>
        <p:nvPicPr>
          <p:cNvPr id="2" name="Picture 1"/>
          <p:cNvPicPr>
            <a:picLocks noChangeAspect="1"/>
          </p:cNvPicPr>
          <p:nvPr/>
        </p:nvPicPr>
        <p:blipFill>
          <a:blip r:embed="rId6"/>
          <a:stretch>
            <a:fillRect/>
          </a:stretch>
        </p:blipFill>
        <p:spPr>
          <a:xfrm>
            <a:off x="116790" y="725887"/>
            <a:ext cx="7907537" cy="2197916"/>
          </a:xfrm>
          <a:prstGeom prst="rect">
            <a:avLst/>
          </a:prstGeom>
        </p:spPr>
      </p:pic>
      <p:pic>
        <p:nvPicPr>
          <p:cNvPr id="6" name="Picture 5"/>
          <p:cNvPicPr>
            <a:picLocks noChangeAspect="1"/>
          </p:cNvPicPr>
          <p:nvPr/>
        </p:nvPicPr>
        <p:blipFill>
          <a:blip r:embed="rId7"/>
          <a:stretch>
            <a:fillRect/>
          </a:stretch>
        </p:blipFill>
        <p:spPr>
          <a:xfrm>
            <a:off x="85656" y="4239914"/>
            <a:ext cx="6601746" cy="2152950"/>
          </a:xfrm>
          <a:prstGeom prst="rect">
            <a:avLst/>
          </a:prstGeom>
        </p:spPr>
      </p:pic>
    </p:spTree>
    <p:extLst>
      <p:ext uri="{BB962C8B-B14F-4D97-AF65-F5344CB8AC3E}">
        <p14:creationId xmlns:p14="http://schemas.microsoft.com/office/powerpoint/2010/main" val="3746806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66941" y="250111"/>
            <a:ext cx="4725059" cy="3267531"/>
          </a:xfrm>
          <a:prstGeom prst="rect">
            <a:avLst/>
          </a:prstGeom>
        </p:spPr>
      </p:pic>
      <p:sp>
        <p:nvSpPr>
          <p:cNvPr id="4" name="TextBox 3"/>
          <p:cNvSpPr txBox="1"/>
          <p:nvPr/>
        </p:nvSpPr>
        <p:spPr>
          <a:xfrm>
            <a:off x="115330" y="98854"/>
            <a:ext cx="4761470" cy="369332"/>
          </a:xfrm>
          <a:prstGeom prst="rect">
            <a:avLst/>
          </a:prstGeom>
          <a:noFill/>
        </p:spPr>
        <p:txBody>
          <a:bodyPr wrap="square" rtlCol="0">
            <a:spAutoFit/>
          </a:bodyPr>
          <a:lstStyle/>
          <a:p>
            <a:r>
              <a:rPr lang="en-GB" dirty="0" smtClean="0">
                <a:solidFill>
                  <a:srgbClr val="002060"/>
                </a:solidFill>
              </a:rPr>
              <a:t>Ward Nurse Staffing  </a:t>
            </a:r>
            <a:r>
              <a:rPr lang="en-GB" sz="1200" dirty="0" smtClean="0">
                <a:solidFill>
                  <a:srgbClr val="002060"/>
                </a:solidFill>
              </a:rPr>
              <a:t>(Registered &amp; Unregistered)</a:t>
            </a:r>
            <a:endParaRPr lang="en-GB" sz="1200" dirty="0">
              <a:solidFill>
                <a:srgbClr val="002060"/>
              </a:solidFill>
            </a:endParaRPr>
          </a:p>
        </p:txBody>
      </p:sp>
      <p:sp>
        <p:nvSpPr>
          <p:cNvPr id="10" name="TextBox 9"/>
          <p:cNvSpPr txBox="1"/>
          <p:nvPr/>
        </p:nvSpPr>
        <p:spPr>
          <a:xfrm>
            <a:off x="6787978" y="6627167"/>
            <a:ext cx="5216180" cy="230832"/>
          </a:xfrm>
          <a:prstGeom prst="rect">
            <a:avLst/>
          </a:prstGeom>
          <a:noFill/>
        </p:spPr>
        <p:txBody>
          <a:bodyPr wrap="square" rtlCol="0">
            <a:spAutoFit/>
          </a:bodyPr>
          <a:lstStyle/>
          <a:p>
            <a:r>
              <a:rPr lang="en-GB" sz="900" dirty="0" smtClean="0">
                <a:solidFill>
                  <a:srgbClr val="002060"/>
                </a:solidFill>
              </a:rPr>
              <a:t>From the Nursing Workforce Dashboard </a:t>
            </a:r>
            <a:r>
              <a:rPr lang="en-GB" sz="900" dirty="0" smtClean="0">
                <a:solidFill>
                  <a:srgbClr val="002060"/>
                </a:solidFill>
                <a:hlinkClick r:id="rId4"/>
              </a:rPr>
              <a:t>–</a:t>
            </a:r>
            <a:r>
              <a:rPr lang="en-GB" sz="900" dirty="0" smtClean="0">
                <a:solidFill>
                  <a:srgbClr val="002060"/>
                </a:solidFill>
              </a:rPr>
              <a:t> </a:t>
            </a:r>
            <a:r>
              <a:rPr lang="en-GB" sz="900" dirty="0" smtClean="0">
                <a:hlinkClick r:id="rId4"/>
              </a:rPr>
              <a:t>Ward Staffing: Nursing Workforce Summary - Tableau Server</a:t>
            </a:r>
            <a:endParaRPr lang="en-GB" sz="900" dirty="0"/>
          </a:p>
        </p:txBody>
      </p:sp>
      <p:sp>
        <p:nvSpPr>
          <p:cNvPr id="11" name="TextBox 10"/>
          <p:cNvSpPr txBox="1"/>
          <p:nvPr/>
        </p:nvSpPr>
        <p:spPr>
          <a:xfrm>
            <a:off x="5189662" y="597006"/>
            <a:ext cx="1884784" cy="1938992"/>
          </a:xfrm>
          <a:prstGeom prst="rect">
            <a:avLst/>
          </a:prstGeom>
          <a:noFill/>
        </p:spPr>
        <p:txBody>
          <a:bodyPr wrap="square" rtlCol="0">
            <a:spAutoFit/>
          </a:bodyPr>
          <a:lstStyle/>
          <a:p>
            <a:r>
              <a:rPr lang="en-GB" sz="1200" dirty="0">
                <a:solidFill>
                  <a:srgbClr val="002060"/>
                </a:solidFill>
              </a:rPr>
              <a:t>The </a:t>
            </a:r>
            <a:r>
              <a:rPr lang="en-GB" sz="1200" dirty="0" smtClean="0">
                <a:solidFill>
                  <a:srgbClr val="002060"/>
                </a:solidFill>
              </a:rPr>
              <a:t>snapshot data shows a  slightly worse position compared to the same time last week for red </a:t>
            </a:r>
            <a:r>
              <a:rPr lang="en-GB" sz="1200" dirty="0">
                <a:solidFill>
                  <a:srgbClr val="002060"/>
                </a:solidFill>
              </a:rPr>
              <a:t>safety status shifts </a:t>
            </a:r>
            <a:r>
              <a:rPr lang="en-GB" sz="1200" dirty="0" smtClean="0">
                <a:solidFill>
                  <a:srgbClr val="002060"/>
                </a:solidFill>
              </a:rPr>
              <a:t>but an improved position for amber safety status shifts. </a:t>
            </a:r>
          </a:p>
          <a:p>
            <a:r>
              <a:rPr lang="en-GB" sz="1200" dirty="0" smtClean="0">
                <a:solidFill>
                  <a:srgbClr val="002060"/>
                </a:solidFill>
              </a:rPr>
              <a:t>Some wards continue to be short </a:t>
            </a:r>
            <a:r>
              <a:rPr lang="en-GB" sz="1200" dirty="0">
                <a:solidFill>
                  <a:srgbClr val="002060"/>
                </a:solidFill>
              </a:rPr>
              <a:t>up to </a:t>
            </a:r>
            <a:r>
              <a:rPr lang="en-GB" sz="1200" dirty="0" smtClean="0">
                <a:solidFill>
                  <a:srgbClr val="002060"/>
                </a:solidFill>
              </a:rPr>
              <a:t>5 </a:t>
            </a:r>
            <a:r>
              <a:rPr lang="en-GB" sz="1200" dirty="0">
                <a:solidFill>
                  <a:srgbClr val="002060"/>
                </a:solidFill>
              </a:rPr>
              <a:t>nursing staff (</a:t>
            </a:r>
            <a:r>
              <a:rPr lang="en-GB" sz="1200" dirty="0" err="1">
                <a:solidFill>
                  <a:srgbClr val="002060"/>
                </a:solidFill>
              </a:rPr>
              <a:t>eg</a:t>
            </a:r>
            <a:r>
              <a:rPr lang="en-GB" sz="1200" dirty="0">
                <a:solidFill>
                  <a:srgbClr val="002060"/>
                </a:solidFill>
              </a:rPr>
              <a:t> </a:t>
            </a:r>
            <a:r>
              <a:rPr lang="en-GB" sz="1200" dirty="0" smtClean="0">
                <a:solidFill>
                  <a:srgbClr val="002060"/>
                </a:solidFill>
              </a:rPr>
              <a:t>Huntly Ward, RCH)</a:t>
            </a:r>
            <a:endParaRPr lang="en-GB" sz="1200" dirty="0">
              <a:solidFill>
                <a:srgbClr val="002060"/>
              </a:solidFill>
            </a:endParaRPr>
          </a:p>
        </p:txBody>
      </p:sp>
      <p:sp>
        <p:nvSpPr>
          <p:cNvPr id="12" name="TextBox 11"/>
          <p:cNvSpPr txBox="1"/>
          <p:nvPr/>
        </p:nvSpPr>
        <p:spPr>
          <a:xfrm>
            <a:off x="0" y="6627168"/>
            <a:ext cx="3867325" cy="246221"/>
          </a:xfrm>
          <a:prstGeom prst="rect">
            <a:avLst/>
          </a:prstGeom>
          <a:noFill/>
        </p:spPr>
        <p:txBody>
          <a:bodyPr wrap="square" rtlCol="0">
            <a:spAutoFit/>
          </a:bodyPr>
          <a:lstStyle/>
          <a:p>
            <a:r>
              <a:rPr lang="en-GB" sz="1000" dirty="0" smtClean="0">
                <a:solidFill>
                  <a:srgbClr val="002060"/>
                </a:solidFill>
              </a:rPr>
              <a:t>* Data sourced from PMS – snapshot taken 08:30 25/05/2022</a:t>
            </a:r>
            <a:endParaRPr lang="en-GB" sz="1000" dirty="0">
              <a:solidFill>
                <a:srgbClr val="002060"/>
              </a:solidFill>
            </a:endParaRPr>
          </a:p>
        </p:txBody>
      </p:sp>
      <p:sp>
        <p:nvSpPr>
          <p:cNvPr id="13" name="TextBox 12"/>
          <p:cNvSpPr txBox="1"/>
          <p:nvPr/>
        </p:nvSpPr>
        <p:spPr>
          <a:xfrm>
            <a:off x="8521253" y="3603578"/>
            <a:ext cx="3576961" cy="646331"/>
          </a:xfrm>
          <a:prstGeom prst="rect">
            <a:avLst/>
          </a:prstGeom>
          <a:noFill/>
        </p:spPr>
        <p:txBody>
          <a:bodyPr wrap="square" rtlCol="0">
            <a:spAutoFit/>
          </a:bodyPr>
          <a:lstStyle/>
          <a:p>
            <a:pPr algn="ctr"/>
            <a:r>
              <a:rPr lang="en-GB" sz="1200" dirty="0" smtClean="0">
                <a:solidFill>
                  <a:srgbClr val="002060"/>
                </a:solidFill>
              </a:rPr>
              <a:t>The overall trend data shows for the week beginning 16 May, 45% of wards reported a red or amber RAG status (the same level as the week before)</a:t>
            </a:r>
          </a:p>
        </p:txBody>
      </p:sp>
      <p:cxnSp>
        <p:nvCxnSpPr>
          <p:cNvPr id="23" name="Straight Arrow Connector 22"/>
          <p:cNvCxnSpPr/>
          <p:nvPr/>
        </p:nvCxnSpPr>
        <p:spPr>
          <a:xfrm flipH="1">
            <a:off x="4621654" y="887933"/>
            <a:ext cx="493864" cy="1665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93810" y="3094746"/>
            <a:ext cx="2058113" cy="1384995"/>
          </a:xfrm>
          <a:prstGeom prst="rect">
            <a:avLst/>
          </a:prstGeom>
          <a:noFill/>
        </p:spPr>
        <p:txBody>
          <a:bodyPr wrap="square" rtlCol="0">
            <a:spAutoFit/>
          </a:bodyPr>
          <a:lstStyle/>
          <a:p>
            <a:r>
              <a:rPr lang="en-GB" sz="1200" dirty="0" smtClean="0">
                <a:solidFill>
                  <a:srgbClr val="002060"/>
                </a:solidFill>
              </a:rPr>
              <a:t>Mondays continue to experience the highest levels of red RAG status wards in 2022. The level of red RAG status wards on Saturdays remains slightly below Monday levels</a:t>
            </a:r>
          </a:p>
        </p:txBody>
      </p:sp>
      <p:cxnSp>
        <p:nvCxnSpPr>
          <p:cNvPr id="26" name="Straight Arrow Connector 25"/>
          <p:cNvCxnSpPr/>
          <p:nvPr/>
        </p:nvCxnSpPr>
        <p:spPr>
          <a:xfrm flipH="1">
            <a:off x="5115518" y="4111409"/>
            <a:ext cx="335023" cy="52263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399835" y="3408572"/>
            <a:ext cx="406683" cy="23834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147517" y="420973"/>
            <a:ext cx="4396408" cy="4276778"/>
          </a:xfrm>
          <a:prstGeom prst="rect">
            <a:avLst/>
          </a:prstGeom>
        </p:spPr>
      </p:pic>
      <p:pic>
        <p:nvPicPr>
          <p:cNvPr id="7" name="Picture 6"/>
          <p:cNvPicPr>
            <a:picLocks noChangeAspect="1"/>
          </p:cNvPicPr>
          <p:nvPr/>
        </p:nvPicPr>
        <p:blipFill>
          <a:blip r:embed="rId6"/>
          <a:stretch>
            <a:fillRect/>
          </a:stretch>
        </p:blipFill>
        <p:spPr>
          <a:xfrm>
            <a:off x="62749" y="4760070"/>
            <a:ext cx="5694239" cy="1854205"/>
          </a:xfrm>
          <a:prstGeom prst="rect">
            <a:avLst/>
          </a:prstGeom>
        </p:spPr>
      </p:pic>
      <p:pic>
        <p:nvPicPr>
          <p:cNvPr id="8" name="Picture 7"/>
          <p:cNvPicPr>
            <a:picLocks noChangeAspect="1"/>
          </p:cNvPicPr>
          <p:nvPr/>
        </p:nvPicPr>
        <p:blipFill>
          <a:blip r:embed="rId7"/>
          <a:stretch>
            <a:fillRect/>
          </a:stretch>
        </p:blipFill>
        <p:spPr>
          <a:xfrm>
            <a:off x="5981928" y="4697751"/>
            <a:ext cx="6116286" cy="1922970"/>
          </a:xfrm>
          <a:prstGeom prst="rect">
            <a:avLst/>
          </a:prstGeom>
        </p:spPr>
      </p:pic>
    </p:spTree>
    <p:extLst>
      <p:ext uri="{BB962C8B-B14F-4D97-AF65-F5344CB8AC3E}">
        <p14:creationId xmlns:p14="http://schemas.microsoft.com/office/powerpoint/2010/main" val="249433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1254" y="536438"/>
          <a:ext cx="6016986" cy="2094118"/>
        </p:xfrm>
        <a:graphic>
          <a:graphicData uri="http://schemas.openxmlformats.org/drawingml/2006/table">
            <a:tbl>
              <a:tblPr firstRow="1" bandRow="1">
                <a:tableStyleId>{5C22544A-7EE6-4342-B048-85BDC9FD1C3A}</a:tableStyleId>
              </a:tblPr>
              <a:tblGrid>
                <a:gridCol w="2010454">
                  <a:extLst>
                    <a:ext uri="{9D8B030D-6E8A-4147-A177-3AD203B41FA5}">
                      <a16:colId xmlns:a16="http://schemas.microsoft.com/office/drawing/2014/main" val="20001"/>
                    </a:ext>
                  </a:extLst>
                </a:gridCol>
                <a:gridCol w="656157">
                  <a:extLst>
                    <a:ext uri="{9D8B030D-6E8A-4147-A177-3AD203B41FA5}">
                      <a16:colId xmlns:a16="http://schemas.microsoft.com/office/drawing/2014/main" val="1327326065"/>
                    </a:ext>
                  </a:extLst>
                </a:gridCol>
                <a:gridCol w="3350375">
                  <a:extLst>
                    <a:ext uri="{9D8B030D-6E8A-4147-A177-3AD203B41FA5}">
                      <a16:colId xmlns:a16="http://schemas.microsoft.com/office/drawing/2014/main" val="20002"/>
                    </a:ext>
                  </a:extLst>
                </a:gridCol>
              </a:tblGrid>
              <a:tr h="147800">
                <a:tc gridSpan="3">
                  <a:txBody>
                    <a:bodyPr/>
                    <a:lstStyle/>
                    <a:p>
                      <a:pPr>
                        <a:lnSpc>
                          <a:spcPct val="100000"/>
                        </a:lnSpc>
                        <a:spcAft>
                          <a:spcPts val="800"/>
                        </a:spcAft>
                      </a:pPr>
                      <a:endParaRPr lang="en-GB" sz="1200" b="1" dirty="0">
                        <a:solidFill>
                          <a:srgbClr val="002060"/>
                        </a:solidFill>
                        <a:effectLst/>
                        <a:latin typeface="Calibri"/>
                        <a:ea typeface="Calibri" panose="020F0502020204030204" pitchFamily="34" charset="0"/>
                        <a:cs typeface="Times New Roman"/>
                      </a:endParaRPr>
                    </a:p>
                  </a:txBody>
                  <a:tcPr marL="67434" marR="67434" marT="33717" marB="33717">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pPr>
                        <a:lnSpc>
                          <a:spcPct val="100000"/>
                        </a:lnSpc>
                        <a:spcAft>
                          <a:spcPts val="800"/>
                        </a:spcAft>
                      </a:pPr>
                      <a:endParaRPr lang="en-GB"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43750354"/>
                  </a:ext>
                </a:extLst>
              </a:tr>
              <a:tr h="460951">
                <a:tc>
                  <a:txBody>
                    <a:bodyPr/>
                    <a:lstStyle/>
                    <a:p>
                      <a:pPr>
                        <a:lnSpc>
                          <a:spcPct val="100000"/>
                        </a:lnSpc>
                        <a:spcAft>
                          <a:spcPts val="800"/>
                        </a:spcAft>
                      </a:pPr>
                      <a:r>
                        <a:rPr lang="en-GB" sz="1200" b="1" dirty="0">
                          <a:solidFill>
                            <a:schemeClr val="bg1"/>
                          </a:solidFill>
                          <a:effectLst/>
                          <a:latin typeface="+mn-lt"/>
                          <a:ea typeface="Calibri" panose="020F0502020204030204" pitchFamily="34" charset="0"/>
                          <a:cs typeface="Times New Roman" panose="02020603050405020304" pitchFamily="18" charset="0"/>
                        </a:rPr>
                        <a:t>Covid-19 Positive</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79A7"/>
                    </a:solidFill>
                  </a:tcPr>
                </a:tc>
                <a:tc>
                  <a:txBody>
                    <a:bodyPr/>
                    <a:lstStyle/>
                    <a:p>
                      <a:pPr algn="ctr">
                        <a:lnSpc>
                          <a:spcPct val="100000"/>
                        </a:lnSpc>
                        <a:spcAft>
                          <a:spcPts val="800"/>
                        </a:spcAft>
                      </a:pP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200" dirty="0">
                          <a:solidFill>
                            <a:schemeClr val="accent5">
                              <a:lumMod val="50000"/>
                            </a:schemeClr>
                          </a:solidFill>
                        </a:rPr>
                        <a:t>Current value </a:t>
                      </a:r>
                      <a:r>
                        <a:rPr lang="en-GB" sz="1200" dirty="0" smtClean="0">
                          <a:solidFill>
                            <a:schemeClr val="accent5">
                              <a:lumMod val="50000"/>
                            </a:schemeClr>
                          </a:solidFill>
                        </a:rPr>
                        <a:t>0.538%,</a:t>
                      </a:r>
                      <a:r>
                        <a:rPr lang="en-GB" sz="1200" baseline="0" dirty="0" smtClean="0">
                          <a:solidFill>
                            <a:schemeClr val="accent5">
                              <a:lumMod val="50000"/>
                            </a:schemeClr>
                          </a:solidFill>
                        </a:rPr>
                        <a:t> </a:t>
                      </a:r>
                      <a:r>
                        <a:rPr lang="en-GB" sz="1200" baseline="0" dirty="0">
                          <a:solidFill>
                            <a:schemeClr val="accent5">
                              <a:lumMod val="50000"/>
                            </a:schemeClr>
                          </a:solidFill>
                        </a:rPr>
                        <a:t>which is down from previous week’s value of </a:t>
                      </a:r>
                      <a:r>
                        <a:rPr lang="en-GB" sz="1200" baseline="0" dirty="0" smtClean="0">
                          <a:solidFill>
                            <a:schemeClr val="accent5">
                              <a:lumMod val="50000"/>
                            </a:schemeClr>
                          </a:solidFill>
                        </a:rPr>
                        <a:t>0.664%.</a:t>
                      </a:r>
                      <a:endParaRPr lang="en-GB" sz="1200" dirty="0">
                        <a:solidFill>
                          <a:schemeClr val="accent5">
                            <a:lumMod val="50000"/>
                          </a:schemeClr>
                        </a:solidFill>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3257848"/>
                  </a:ext>
                </a:extLst>
              </a:tr>
              <a:tr h="460951">
                <a:tc>
                  <a:txBody>
                    <a:bodyPr/>
                    <a:lstStyle/>
                    <a:p>
                      <a:pPr>
                        <a:lnSpc>
                          <a:spcPct val="100000"/>
                        </a:lnSpc>
                        <a:spcAft>
                          <a:spcPts val="800"/>
                        </a:spcAft>
                      </a:pPr>
                      <a:r>
                        <a:rPr lang="en-GB" sz="1200" b="1" dirty="0">
                          <a:solidFill>
                            <a:schemeClr val="bg1"/>
                          </a:solidFill>
                          <a:effectLst/>
                          <a:latin typeface="+mn-lt"/>
                        </a:rPr>
                        <a:t>Household Self-Isolating</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CBE8"/>
                    </a:solidFill>
                  </a:tcPr>
                </a:tc>
                <a:tc>
                  <a:txBody>
                    <a:bodyPr/>
                    <a:lstStyle/>
                    <a:p>
                      <a:pPr>
                        <a:lnSpc>
                          <a:spcPct val="100000"/>
                        </a:lnSpc>
                        <a:spcAft>
                          <a:spcPts val="800"/>
                        </a:spcAft>
                      </a:pPr>
                      <a:endParaRPr lang="en-GB" sz="1200" b="1" dirty="0">
                        <a:solidFill>
                          <a:srgbClr val="002060"/>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nSpc>
                          <a:spcPct val="100000"/>
                        </a:lnSpc>
                        <a:spcAft>
                          <a:spcPts val="800"/>
                        </a:spcAft>
                      </a:pPr>
                      <a:r>
                        <a:rPr lang="en-GB" sz="1200" dirty="0">
                          <a:solidFill>
                            <a:schemeClr val="accent5">
                              <a:lumMod val="50000"/>
                            </a:schemeClr>
                          </a:solidFill>
                        </a:rPr>
                        <a:t>Current value </a:t>
                      </a:r>
                      <a:r>
                        <a:rPr lang="en-GB" sz="1200" b="0" dirty="0" smtClean="0">
                          <a:solidFill>
                            <a:srgbClr val="002060"/>
                          </a:solidFill>
                          <a:effectLst/>
                          <a:latin typeface="+mn-lt"/>
                          <a:cs typeface="Times New Roman"/>
                        </a:rPr>
                        <a:t>zero</a:t>
                      </a:r>
                      <a:r>
                        <a:rPr lang="en-GB" sz="1200" dirty="0" smtClean="0">
                          <a:solidFill>
                            <a:schemeClr val="accent5">
                              <a:lumMod val="50000"/>
                            </a:schemeClr>
                          </a:solidFill>
                        </a:rPr>
                        <a:t>,</a:t>
                      </a:r>
                      <a:r>
                        <a:rPr lang="en-GB" sz="1200" baseline="0" dirty="0" smtClean="0">
                          <a:solidFill>
                            <a:schemeClr val="accent5">
                              <a:lumMod val="50000"/>
                            </a:schemeClr>
                          </a:solidFill>
                        </a:rPr>
                        <a:t> </a:t>
                      </a:r>
                      <a:r>
                        <a:rPr lang="en-GB" sz="1200" baseline="0" dirty="0">
                          <a:solidFill>
                            <a:schemeClr val="accent5">
                              <a:lumMod val="50000"/>
                            </a:schemeClr>
                          </a:solidFill>
                        </a:rPr>
                        <a:t>which is down from previous week’s value of </a:t>
                      </a:r>
                      <a:r>
                        <a:rPr lang="en-GB" sz="1200" b="0" baseline="0" dirty="0" smtClean="0">
                          <a:solidFill>
                            <a:srgbClr val="002060"/>
                          </a:solidFill>
                          <a:effectLst/>
                          <a:latin typeface="+mn-lt"/>
                          <a:cs typeface="Times New Roman"/>
                        </a:rPr>
                        <a:t>0.0055%</a:t>
                      </a:r>
                      <a:endParaRPr lang="en-GB" sz="1200" b="0" baseline="0" dirty="0">
                        <a:solidFill>
                          <a:srgbClr val="002060"/>
                        </a:solidFill>
                        <a:effectLst/>
                        <a:latin typeface="+mn-lt"/>
                        <a:ea typeface="Calibri" panose="020F0502020204030204" pitchFamily="34" charset="0"/>
                        <a:cs typeface="Times New Roman"/>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0951">
                <a:tc>
                  <a:txBody>
                    <a:bodyPr/>
                    <a:lstStyle/>
                    <a:p>
                      <a:pPr>
                        <a:lnSpc>
                          <a:spcPct val="100000"/>
                        </a:lnSpc>
                        <a:spcAft>
                          <a:spcPts val="800"/>
                        </a:spcAft>
                      </a:pPr>
                      <a:r>
                        <a:rPr lang="en-GB" sz="1200" b="1" dirty="0">
                          <a:solidFill>
                            <a:schemeClr val="bg1"/>
                          </a:solidFill>
                          <a:effectLst/>
                          <a:latin typeface="+mn-lt"/>
                        </a:rPr>
                        <a:t>Long Covid</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8E2B"/>
                    </a:solidFill>
                  </a:tcPr>
                </a:tc>
                <a:tc>
                  <a:txBody>
                    <a:bodyPr/>
                    <a:lstStyle/>
                    <a:p>
                      <a:pPr>
                        <a:lnSpc>
                          <a:spcPct val="100000"/>
                        </a:lnSpc>
                        <a:spcAft>
                          <a:spcPts val="800"/>
                        </a:spcAft>
                      </a:pPr>
                      <a:endParaRPr lang="en-GB" sz="1200" b="1" dirty="0">
                        <a:solidFill>
                          <a:srgbClr val="002060"/>
                        </a:solidFill>
                        <a:effectLst/>
                        <a:latin typeface="+mn-lt"/>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nSpc>
                          <a:spcPct val="100000"/>
                        </a:lnSpc>
                        <a:spcAft>
                          <a:spcPts val="800"/>
                        </a:spcAft>
                      </a:pPr>
                      <a:r>
                        <a:rPr lang="en-GB" sz="1200" dirty="0">
                          <a:solidFill>
                            <a:schemeClr val="accent5">
                              <a:lumMod val="50000"/>
                            </a:schemeClr>
                          </a:solidFill>
                        </a:rPr>
                        <a:t>Current value </a:t>
                      </a:r>
                      <a:r>
                        <a:rPr lang="en-GB" sz="1200" dirty="0" smtClean="0">
                          <a:solidFill>
                            <a:srgbClr val="002060"/>
                          </a:solidFill>
                          <a:effectLst/>
                          <a:latin typeface="+mn-lt"/>
                          <a:cs typeface="Times New Roman"/>
                        </a:rPr>
                        <a:t>0.0762</a:t>
                      </a:r>
                      <a:r>
                        <a:rPr lang="en-GB" sz="1200" dirty="0" smtClean="0">
                          <a:solidFill>
                            <a:srgbClr val="002060"/>
                          </a:solidFill>
                          <a:effectLst/>
                          <a:latin typeface="+mn-lt"/>
                          <a:ea typeface="Calibri" panose="020F0502020204030204" pitchFamily="34" charset="0"/>
                          <a:cs typeface="Times New Roman"/>
                        </a:rPr>
                        <a:t>%</a:t>
                      </a:r>
                      <a:r>
                        <a:rPr lang="en-GB" sz="1200" dirty="0" smtClean="0">
                          <a:solidFill>
                            <a:schemeClr val="accent5">
                              <a:lumMod val="50000"/>
                            </a:schemeClr>
                          </a:solidFill>
                        </a:rPr>
                        <a:t>,</a:t>
                      </a:r>
                      <a:r>
                        <a:rPr lang="en-GB" sz="1200" baseline="0" dirty="0" smtClean="0">
                          <a:solidFill>
                            <a:schemeClr val="accent5">
                              <a:lumMod val="50000"/>
                            </a:schemeClr>
                          </a:solidFill>
                        </a:rPr>
                        <a:t> </a:t>
                      </a:r>
                      <a:r>
                        <a:rPr lang="en-GB" sz="1200" baseline="0" dirty="0">
                          <a:solidFill>
                            <a:schemeClr val="accent5">
                              <a:lumMod val="50000"/>
                            </a:schemeClr>
                          </a:solidFill>
                        </a:rPr>
                        <a:t>which is down from previous week’s value of </a:t>
                      </a:r>
                      <a:r>
                        <a:rPr lang="en-GB" sz="1200" dirty="0" smtClean="0">
                          <a:solidFill>
                            <a:srgbClr val="002060"/>
                          </a:solidFill>
                          <a:effectLst/>
                          <a:latin typeface="+mn-lt"/>
                          <a:cs typeface="Times New Roman"/>
                        </a:rPr>
                        <a:t>0.0929</a:t>
                      </a:r>
                      <a:r>
                        <a:rPr lang="en-GB" sz="1200" dirty="0" smtClean="0">
                          <a:solidFill>
                            <a:srgbClr val="002060"/>
                          </a:solidFill>
                          <a:effectLst/>
                          <a:latin typeface="+mn-lt"/>
                          <a:ea typeface="Calibri" panose="020F0502020204030204" pitchFamily="34" charset="0"/>
                          <a:cs typeface="Times New Roman"/>
                        </a:rPr>
                        <a:t>%.</a:t>
                      </a:r>
                      <a:endParaRPr lang="en-GB" sz="1200" dirty="0">
                        <a:solidFill>
                          <a:srgbClr val="002060"/>
                        </a:solidFill>
                        <a:effectLst/>
                        <a:latin typeface="+mn-lt"/>
                        <a:ea typeface="Calibri" panose="020F0502020204030204" pitchFamily="34" charset="0"/>
                        <a:cs typeface="Times New Roman"/>
                      </a:endParaRPr>
                    </a:p>
                  </a:txBody>
                  <a:tcPr marL="67434" marR="67434" marT="33717" marB="33717">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60951">
                <a:tc>
                  <a:txBody>
                    <a:bodyPr/>
                    <a:lstStyle/>
                    <a:p>
                      <a:pPr>
                        <a:lnSpc>
                          <a:spcPct val="100000"/>
                        </a:lnSpc>
                        <a:spcAft>
                          <a:spcPts val="800"/>
                        </a:spcAft>
                      </a:pPr>
                      <a:r>
                        <a:rPr lang="en-GB" sz="1200" b="1" dirty="0">
                          <a:solidFill>
                            <a:schemeClr val="bg1"/>
                          </a:solidFill>
                          <a:effectLst/>
                          <a:latin typeface="+mn-lt"/>
                        </a:rPr>
                        <a:t>Quarantine</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rgbClr val="FFBE7D"/>
                    </a:solidFill>
                  </a:tcPr>
                </a:tc>
                <a:tc>
                  <a:txBody>
                    <a:bodyPr/>
                    <a:lstStyle/>
                    <a:p>
                      <a:pPr>
                        <a:lnSpc>
                          <a:spcPct val="100000"/>
                        </a:lnSpc>
                        <a:spcAft>
                          <a:spcPts val="800"/>
                        </a:spcAft>
                      </a:pPr>
                      <a:endParaRPr lang="en-GB" sz="1200" b="1" dirty="0">
                        <a:solidFill>
                          <a:srgbClr val="002060"/>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bg1"/>
                    </a:solidFill>
                  </a:tcPr>
                </a:tc>
                <a:tc>
                  <a:txBody>
                    <a:bodyPr/>
                    <a:lstStyle/>
                    <a:p>
                      <a:pPr>
                        <a:lnSpc>
                          <a:spcPct val="100000"/>
                        </a:lnSpc>
                        <a:spcAft>
                          <a:spcPts val="800"/>
                        </a:spcAft>
                      </a:pPr>
                      <a:r>
                        <a:rPr lang="en-GB" sz="1200" dirty="0">
                          <a:solidFill>
                            <a:schemeClr val="accent5">
                              <a:lumMod val="50000"/>
                            </a:schemeClr>
                          </a:solidFill>
                        </a:rPr>
                        <a:t>Current value </a:t>
                      </a:r>
                      <a:r>
                        <a:rPr lang="en-GB" sz="1200" dirty="0" smtClean="0">
                          <a:solidFill>
                            <a:srgbClr val="002060"/>
                          </a:solidFill>
                          <a:effectLst/>
                          <a:latin typeface="+mn-lt"/>
                          <a:cs typeface="Times New Roman"/>
                        </a:rPr>
                        <a:t>0.002</a:t>
                      </a:r>
                      <a:r>
                        <a:rPr lang="en-GB" sz="1200" dirty="0" smtClean="0">
                          <a:solidFill>
                            <a:srgbClr val="002060"/>
                          </a:solidFill>
                          <a:effectLst/>
                          <a:latin typeface="+mn-lt"/>
                          <a:ea typeface="Calibri" panose="020F0502020204030204" pitchFamily="34" charset="0"/>
                          <a:cs typeface="Times New Roman"/>
                        </a:rPr>
                        <a:t>%</a:t>
                      </a:r>
                      <a:r>
                        <a:rPr lang="en-GB" sz="1200" dirty="0" smtClean="0">
                          <a:solidFill>
                            <a:schemeClr val="accent5">
                              <a:lumMod val="50000"/>
                            </a:schemeClr>
                          </a:solidFill>
                        </a:rPr>
                        <a:t>,</a:t>
                      </a:r>
                      <a:r>
                        <a:rPr lang="en-GB" sz="1200" baseline="0" dirty="0" smtClean="0">
                          <a:solidFill>
                            <a:schemeClr val="accent5">
                              <a:lumMod val="50000"/>
                            </a:schemeClr>
                          </a:solidFill>
                        </a:rPr>
                        <a:t> </a:t>
                      </a:r>
                      <a:r>
                        <a:rPr lang="en-GB" sz="1200" baseline="0" dirty="0">
                          <a:solidFill>
                            <a:schemeClr val="accent5">
                              <a:lumMod val="50000"/>
                            </a:schemeClr>
                          </a:solidFill>
                        </a:rPr>
                        <a:t>which is down from previous week’s value of </a:t>
                      </a:r>
                      <a:r>
                        <a:rPr lang="en-GB" sz="1200" baseline="0" dirty="0" smtClean="0">
                          <a:solidFill>
                            <a:srgbClr val="002060"/>
                          </a:solidFill>
                          <a:effectLst/>
                          <a:latin typeface="+mn-lt"/>
                          <a:cs typeface="Times New Roman"/>
                        </a:rPr>
                        <a:t>0.006</a:t>
                      </a:r>
                      <a:r>
                        <a:rPr lang="en-GB" sz="1200" baseline="0" dirty="0" smtClean="0">
                          <a:solidFill>
                            <a:srgbClr val="002060"/>
                          </a:solidFill>
                          <a:effectLst/>
                          <a:latin typeface="+mn-lt"/>
                          <a:ea typeface="Calibri" panose="020F0502020204030204" pitchFamily="34" charset="0"/>
                          <a:cs typeface="Times New Roman"/>
                        </a:rPr>
                        <a:t>%.</a:t>
                      </a:r>
                      <a:endParaRPr lang="en-GB" sz="1200" dirty="0">
                        <a:solidFill>
                          <a:srgbClr val="002060"/>
                        </a:solidFill>
                        <a:effectLst/>
                        <a:latin typeface="+mn-lt"/>
                        <a:ea typeface="Calibri" panose="020F0502020204030204" pitchFamily="34" charset="0"/>
                        <a:cs typeface="Times New Roman"/>
                      </a:endParaRPr>
                    </a:p>
                  </a:txBody>
                  <a:tcPr marL="67434" marR="67434" marT="33717" marB="33717">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nvPr>
        </p:nvGraphicFramePr>
        <p:xfrm>
          <a:off x="6370320" y="520399"/>
          <a:ext cx="5699760" cy="2110157"/>
        </p:xfrm>
        <a:graphic>
          <a:graphicData uri="http://schemas.openxmlformats.org/drawingml/2006/table">
            <a:tbl>
              <a:tblPr firstRow="1" bandRow="1">
                <a:tableStyleId>{5C22544A-7EE6-4342-B048-85BDC9FD1C3A}</a:tableStyleId>
              </a:tblPr>
              <a:tblGrid>
                <a:gridCol w="2053041">
                  <a:extLst>
                    <a:ext uri="{9D8B030D-6E8A-4147-A177-3AD203B41FA5}">
                      <a16:colId xmlns:a16="http://schemas.microsoft.com/office/drawing/2014/main" val="20001"/>
                    </a:ext>
                  </a:extLst>
                </a:gridCol>
                <a:gridCol w="459382">
                  <a:extLst>
                    <a:ext uri="{9D8B030D-6E8A-4147-A177-3AD203B41FA5}">
                      <a16:colId xmlns:a16="http://schemas.microsoft.com/office/drawing/2014/main" val="1327326065"/>
                    </a:ext>
                  </a:extLst>
                </a:gridCol>
                <a:gridCol w="3187337">
                  <a:extLst>
                    <a:ext uri="{9D8B030D-6E8A-4147-A177-3AD203B41FA5}">
                      <a16:colId xmlns:a16="http://schemas.microsoft.com/office/drawing/2014/main" val="20002"/>
                    </a:ext>
                  </a:extLst>
                </a:gridCol>
              </a:tblGrid>
              <a:tr h="266353">
                <a:tc gridSpan="3">
                  <a:txBody>
                    <a:bodyPr/>
                    <a:lstStyle/>
                    <a:p>
                      <a:pPr>
                        <a:lnSpc>
                          <a:spcPct val="100000"/>
                        </a:lnSpc>
                        <a:spcAft>
                          <a:spcPts val="800"/>
                        </a:spcAft>
                      </a:pPr>
                      <a:endParaRPr lang="en-GB"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pPr>
                        <a:lnSpc>
                          <a:spcPct val="100000"/>
                        </a:lnSpc>
                        <a:spcAft>
                          <a:spcPts val="800"/>
                        </a:spcAft>
                      </a:pPr>
                      <a:endParaRPr lang="en-GB" sz="12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43750354"/>
                  </a:ext>
                </a:extLst>
              </a:tr>
              <a:tr h="460951">
                <a:tc>
                  <a:txBody>
                    <a:bodyPr/>
                    <a:lstStyle/>
                    <a:p>
                      <a:pPr>
                        <a:lnSpc>
                          <a:spcPct val="100000"/>
                        </a:lnSpc>
                        <a:spcAft>
                          <a:spcPts val="800"/>
                        </a:spcAft>
                      </a:pPr>
                      <a:r>
                        <a:rPr lang="en-GB" sz="1200" b="1" dirty="0">
                          <a:solidFill>
                            <a:schemeClr val="bg1"/>
                          </a:solidFill>
                          <a:effectLst/>
                          <a:latin typeface="+mn-lt"/>
                        </a:rPr>
                        <a:t>Self-Displaying Self-Isolating</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A14F"/>
                    </a:solidFill>
                  </a:tcPr>
                </a:tc>
                <a:tc>
                  <a:txBody>
                    <a:bodyPr/>
                    <a:lstStyle/>
                    <a:p>
                      <a:pPr>
                        <a:lnSpc>
                          <a:spcPct val="100000"/>
                        </a:lnSpc>
                        <a:spcAft>
                          <a:spcPts val="800"/>
                        </a:spcAft>
                      </a:pPr>
                      <a:endParaRPr lang="en-GB" sz="1200" b="1" dirty="0">
                        <a:solidFill>
                          <a:srgbClr val="002060"/>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nSpc>
                          <a:spcPct val="100000"/>
                        </a:lnSpc>
                        <a:spcAft>
                          <a:spcPts val="800"/>
                        </a:spcAft>
                      </a:pPr>
                      <a:r>
                        <a:rPr lang="en-GB" sz="1200" dirty="0">
                          <a:solidFill>
                            <a:schemeClr val="accent5">
                              <a:lumMod val="50000"/>
                            </a:schemeClr>
                          </a:solidFill>
                        </a:rPr>
                        <a:t>Current value </a:t>
                      </a:r>
                      <a:r>
                        <a:rPr lang="en-GB" sz="1200" kern="1200" dirty="0" smtClean="0">
                          <a:solidFill>
                            <a:srgbClr val="002060"/>
                          </a:solidFill>
                          <a:effectLst/>
                          <a:latin typeface="+mn-lt"/>
                          <a:ea typeface="+mn-ea"/>
                          <a:cs typeface="+mn-cs"/>
                        </a:rPr>
                        <a:t>0.005%</a:t>
                      </a:r>
                      <a:r>
                        <a:rPr lang="en-GB" sz="1200" dirty="0" smtClean="0">
                          <a:solidFill>
                            <a:schemeClr val="accent5">
                              <a:lumMod val="50000"/>
                            </a:schemeClr>
                          </a:solidFill>
                        </a:rPr>
                        <a:t>,</a:t>
                      </a:r>
                      <a:r>
                        <a:rPr lang="en-GB" sz="1200" baseline="0" dirty="0" smtClean="0">
                          <a:solidFill>
                            <a:schemeClr val="accent5">
                              <a:lumMod val="50000"/>
                            </a:schemeClr>
                          </a:solidFill>
                        </a:rPr>
                        <a:t> </a:t>
                      </a:r>
                      <a:r>
                        <a:rPr lang="en-GB" sz="1200" baseline="0" dirty="0">
                          <a:solidFill>
                            <a:schemeClr val="accent5">
                              <a:lumMod val="50000"/>
                            </a:schemeClr>
                          </a:solidFill>
                        </a:rPr>
                        <a:t>which is down from previous week’s value of </a:t>
                      </a:r>
                      <a:r>
                        <a:rPr lang="en-GB" sz="1200" kern="1200" baseline="0" dirty="0" smtClean="0">
                          <a:solidFill>
                            <a:srgbClr val="002060"/>
                          </a:solidFill>
                          <a:effectLst/>
                          <a:latin typeface="+mn-lt"/>
                          <a:ea typeface="+mn-ea"/>
                          <a:cs typeface="+mn-cs"/>
                        </a:rPr>
                        <a:t>0.015%.</a:t>
                      </a:r>
                      <a:endParaRPr lang="en-GB" sz="1200" kern="1200" dirty="0">
                        <a:solidFill>
                          <a:srgbClr val="002060"/>
                        </a:solidFill>
                        <a:effectLst/>
                        <a:latin typeface="+mn-lt"/>
                        <a:ea typeface="+mn-ea"/>
                        <a:cs typeface="+mn-cs"/>
                      </a:endParaRPr>
                    </a:p>
                  </a:txBody>
                  <a:tcPr marL="67434" marR="67434" marT="33717" marB="33717">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60951">
                <a:tc>
                  <a:txBody>
                    <a:bodyPr/>
                    <a:lstStyle/>
                    <a:p>
                      <a:pPr>
                        <a:lnSpc>
                          <a:spcPct val="100000"/>
                        </a:lnSpc>
                        <a:spcAft>
                          <a:spcPts val="800"/>
                        </a:spcAft>
                      </a:pPr>
                      <a:r>
                        <a:rPr lang="en-GB" sz="1200" b="1" dirty="0">
                          <a:solidFill>
                            <a:schemeClr val="bg1"/>
                          </a:solidFill>
                          <a:effectLst/>
                          <a:latin typeface="+mn-lt"/>
                        </a:rPr>
                        <a:t>Test &amp; Protect Isolation</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rgbClr val="8CD17D"/>
                    </a:solidFill>
                  </a:tcPr>
                </a:tc>
                <a:tc>
                  <a:txBody>
                    <a:bodyPr/>
                    <a:lstStyle/>
                    <a:p>
                      <a:pPr>
                        <a:lnSpc>
                          <a:spcPct val="100000"/>
                        </a:lnSpc>
                        <a:spcAft>
                          <a:spcPts val="800"/>
                        </a:spcAft>
                      </a:pP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bg1"/>
                    </a:solidFill>
                  </a:tcPr>
                </a:tc>
                <a:tc>
                  <a:txBody>
                    <a:bodyPr/>
                    <a:lstStyle/>
                    <a:p>
                      <a:pPr>
                        <a:lnSpc>
                          <a:spcPct val="100000"/>
                        </a:lnSpc>
                        <a:spcAft>
                          <a:spcPts val="800"/>
                        </a:spcAft>
                      </a:pPr>
                      <a:r>
                        <a:rPr lang="en-GB" sz="1200" dirty="0">
                          <a:solidFill>
                            <a:schemeClr val="accent5">
                              <a:lumMod val="50000"/>
                            </a:schemeClr>
                          </a:solidFill>
                        </a:rPr>
                        <a:t>Current value is </a:t>
                      </a:r>
                      <a:r>
                        <a:rPr lang="en-GB" sz="1200" dirty="0">
                          <a:solidFill>
                            <a:srgbClr val="002060"/>
                          </a:solidFill>
                          <a:effectLst/>
                          <a:latin typeface="+mn-lt"/>
                        </a:rPr>
                        <a:t>zero</a:t>
                      </a:r>
                      <a:r>
                        <a:rPr lang="en-GB" sz="1200" dirty="0">
                          <a:solidFill>
                            <a:schemeClr val="accent5">
                              <a:lumMod val="50000"/>
                            </a:schemeClr>
                          </a:solidFill>
                        </a:rPr>
                        <a:t>,</a:t>
                      </a:r>
                      <a:r>
                        <a:rPr lang="en-GB" sz="1200" baseline="0" dirty="0">
                          <a:solidFill>
                            <a:schemeClr val="accent5">
                              <a:lumMod val="50000"/>
                            </a:schemeClr>
                          </a:solidFill>
                        </a:rPr>
                        <a:t> which is the same value as the last week</a:t>
                      </a:r>
                      <a:r>
                        <a:rPr lang="en-GB" sz="1200" baseline="0" dirty="0">
                          <a:solidFill>
                            <a:srgbClr val="002060"/>
                          </a:solidFill>
                          <a:effectLst/>
                          <a:latin typeface="+mn-lt"/>
                        </a:rPr>
                        <a:t>.</a:t>
                      </a:r>
                      <a:endParaRPr lang="en-GB" sz="1200" dirty="0">
                        <a:solidFill>
                          <a:srgbClr val="002060"/>
                        </a:solidFill>
                        <a:effectLst/>
                        <a:latin typeface="+mn-lt"/>
                      </a:endParaRPr>
                    </a:p>
                  </a:txBody>
                  <a:tcPr marL="67434" marR="67434" marT="33717" marB="33717">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5"/>
                  </a:ext>
                </a:extLst>
              </a:tr>
              <a:tr h="460951">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200" b="1" dirty="0">
                          <a:solidFill>
                            <a:schemeClr val="bg1"/>
                          </a:solidFill>
                          <a:effectLst/>
                          <a:latin typeface="+mn-lt"/>
                        </a:rPr>
                        <a:t>Underlying Health Condition</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67434" marR="67434" marT="33717" marB="33717">
                    <a:solidFill>
                      <a:srgbClr val="B6992D"/>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en-GB" sz="1200" b="1" dirty="0">
                        <a:solidFill>
                          <a:srgbClr val="002060"/>
                        </a:solidFill>
                        <a:effectLst/>
                        <a:latin typeface="+mn-lt"/>
                        <a:ea typeface="Calibri" panose="020F0502020204030204" pitchFamily="34" charset="0"/>
                        <a:cs typeface="Times New Roman" panose="02020603050405020304" pitchFamily="18" charset="0"/>
                      </a:endParaRPr>
                    </a:p>
                  </a:txBody>
                  <a:tcPr marL="67434" marR="67434" marT="33717" marB="33717">
                    <a:solidFill>
                      <a:schemeClr val="bg1"/>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GB" sz="1200" dirty="0">
                          <a:solidFill>
                            <a:schemeClr val="accent5">
                              <a:lumMod val="50000"/>
                            </a:schemeClr>
                          </a:solidFill>
                        </a:rPr>
                        <a:t>Current value </a:t>
                      </a:r>
                      <a:r>
                        <a:rPr lang="en-GB" sz="1200" dirty="0" smtClean="0">
                          <a:solidFill>
                            <a:srgbClr val="002060"/>
                          </a:solidFill>
                          <a:latin typeface="+mn-lt"/>
                        </a:rPr>
                        <a:t>0.026%</a:t>
                      </a:r>
                      <a:r>
                        <a:rPr lang="en-GB" sz="1200" dirty="0" smtClean="0">
                          <a:solidFill>
                            <a:schemeClr val="accent5">
                              <a:lumMod val="50000"/>
                            </a:schemeClr>
                          </a:solidFill>
                        </a:rPr>
                        <a:t>,</a:t>
                      </a:r>
                      <a:r>
                        <a:rPr lang="en-GB" sz="1200" baseline="0" dirty="0" smtClean="0">
                          <a:solidFill>
                            <a:schemeClr val="accent5">
                              <a:lumMod val="50000"/>
                            </a:schemeClr>
                          </a:solidFill>
                        </a:rPr>
                        <a:t> </a:t>
                      </a:r>
                      <a:r>
                        <a:rPr lang="en-GB" sz="1200" baseline="0" dirty="0">
                          <a:solidFill>
                            <a:schemeClr val="accent5">
                              <a:lumMod val="50000"/>
                            </a:schemeClr>
                          </a:solidFill>
                        </a:rPr>
                        <a:t>which is down from previous week’s value of </a:t>
                      </a:r>
                      <a:r>
                        <a:rPr lang="en-GB" sz="1200" baseline="0" dirty="0" smtClean="0">
                          <a:solidFill>
                            <a:srgbClr val="002060"/>
                          </a:solidFill>
                          <a:latin typeface="+mn-lt"/>
                        </a:rPr>
                        <a:t>0.038%.</a:t>
                      </a:r>
                      <a:endParaRPr lang="en-GB" sz="1200" dirty="0">
                        <a:solidFill>
                          <a:srgbClr val="002060"/>
                        </a:solidFill>
                        <a:latin typeface="+mn-lt"/>
                      </a:endParaRPr>
                    </a:p>
                  </a:txBody>
                  <a:tcPr marL="67434" marR="67434" marT="33717" marB="33717">
                    <a:solidFill>
                      <a:schemeClr val="bg1">
                        <a:lumMod val="95000"/>
                      </a:schemeClr>
                    </a:solidFill>
                  </a:tcPr>
                </a:tc>
                <a:extLst>
                  <a:ext uri="{0D108BD9-81ED-4DB2-BD59-A6C34878D82A}">
                    <a16:rowId xmlns:a16="http://schemas.microsoft.com/office/drawing/2014/main" val="10006"/>
                  </a:ext>
                </a:extLst>
              </a:tr>
              <a:tr h="460951">
                <a:tc>
                  <a:txBody>
                    <a:bodyPr/>
                    <a:lstStyle/>
                    <a:p>
                      <a:pPr>
                        <a:lnSpc>
                          <a:spcPct val="100000"/>
                        </a:lnSpc>
                        <a:spcAft>
                          <a:spcPts val="800"/>
                        </a:spcAft>
                      </a:pPr>
                      <a:r>
                        <a:rPr lang="en-GB" sz="1200" b="1" dirty="0">
                          <a:solidFill>
                            <a:schemeClr val="bg1"/>
                          </a:solidFill>
                          <a:effectLst/>
                          <a:latin typeface="+mn-lt"/>
                          <a:ea typeface="Calibri" panose="020F0502020204030204" pitchFamily="34" charset="0"/>
                          <a:cs typeface="Times New Roman" panose="02020603050405020304" pitchFamily="18" charset="0"/>
                        </a:rPr>
                        <a:t>Vaccination Reaction</a:t>
                      </a:r>
                    </a:p>
                  </a:txBody>
                  <a:tcPr marL="67434" marR="67434" marT="33717" marB="33717">
                    <a:solidFill>
                      <a:srgbClr val="F1CE63"/>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en-GB" sz="1200" b="1" dirty="0">
                        <a:solidFill>
                          <a:srgbClr val="002060"/>
                        </a:solidFill>
                        <a:effectLst/>
                        <a:latin typeface="+mn-lt"/>
                        <a:ea typeface="Calibri" panose="020F0502020204030204" pitchFamily="34" charset="0"/>
                        <a:cs typeface="Times New Roman" panose="02020603050405020304" pitchFamily="18" charset="0"/>
                      </a:endParaRPr>
                    </a:p>
                  </a:txBody>
                  <a:tcPr marL="67434" marR="67434" marT="33717" marB="3371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5">
                              <a:lumMod val="50000"/>
                            </a:schemeClr>
                          </a:solidFill>
                        </a:rPr>
                        <a:t>Current value </a:t>
                      </a:r>
                      <a:r>
                        <a:rPr lang="en-GB" sz="1200" dirty="0">
                          <a:solidFill>
                            <a:srgbClr val="002060"/>
                          </a:solidFill>
                          <a:latin typeface="+mn-lt"/>
                        </a:rPr>
                        <a:t>is </a:t>
                      </a:r>
                      <a:r>
                        <a:rPr lang="en-GB" sz="1200" dirty="0" smtClean="0">
                          <a:solidFill>
                            <a:srgbClr val="002060"/>
                          </a:solidFill>
                          <a:latin typeface="+mn-lt"/>
                        </a:rPr>
                        <a:t>0.001%</a:t>
                      </a:r>
                      <a:r>
                        <a:rPr lang="en-GB" sz="1200" dirty="0" smtClean="0">
                          <a:solidFill>
                            <a:schemeClr val="accent5">
                              <a:lumMod val="50000"/>
                            </a:schemeClr>
                          </a:solidFill>
                        </a:rPr>
                        <a:t>,</a:t>
                      </a:r>
                      <a:r>
                        <a:rPr lang="en-GB" sz="1200" baseline="0" dirty="0" smtClean="0">
                          <a:solidFill>
                            <a:schemeClr val="accent5">
                              <a:lumMod val="50000"/>
                            </a:schemeClr>
                          </a:solidFill>
                        </a:rPr>
                        <a:t> </a:t>
                      </a:r>
                      <a:r>
                        <a:rPr lang="en-GB" sz="1200" baseline="0" dirty="0">
                          <a:solidFill>
                            <a:schemeClr val="accent5">
                              <a:lumMod val="50000"/>
                            </a:schemeClr>
                          </a:solidFill>
                        </a:rPr>
                        <a:t>which is </a:t>
                      </a:r>
                      <a:r>
                        <a:rPr lang="en-GB" sz="1200" baseline="0" dirty="0" smtClean="0">
                          <a:solidFill>
                            <a:schemeClr val="accent5">
                              <a:lumMod val="50000"/>
                            </a:schemeClr>
                          </a:solidFill>
                        </a:rPr>
                        <a:t>up from </a:t>
                      </a:r>
                      <a:r>
                        <a:rPr lang="en-GB" sz="1200" baseline="0" dirty="0">
                          <a:solidFill>
                            <a:schemeClr val="accent5">
                              <a:lumMod val="50000"/>
                            </a:schemeClr>
                          </a:solidFill>
                        </a:rPr>
                        <a:t>previous week’s value of </a:t>
                      </a:r>
                      <a:r>
                        <a:rPr lang="en-GB" sz="1200" baseline="0" dirty="0" smtClean="0">
                          <a:solidFill>
                            <a:schemeClr val="accent5">
                              <a:lumMod val="50000"/>
                            </a:schemeClr>
                          </a:solidFill>
                        </a:rPr>
                        <a:t>zero.</a:t>
                      </a:r>
                      <a:endParaRPr lang="en-GB" sz="1200" dirty="0">
                        <a:solidFill>
                          <a:srgbClr val="002060"/>
                        </a:solidFill>
                        <a:latin typeface="+mn-lt"/>
                      </a:endParaRPr>
                    </a:p>
                  </a:txBody>
                  <a:tcPr marL="67434" marR="67434" marT="33717" marB="33717">
                    <a:solidFill>
                      <a:schemeClr val="bg1">
                        <a:lumMod val="95000"/>
                      </a:schemeClr>
                    </a:solidFill>
                  </a:tcPr>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a:xfrm>
            <a:off x="101600" y="6396181"/>
            <a:ext cx="11968480" cy="378691"/>
          </a:xfrm>
        </p:spPr>
        <p:txBody>
          <a:bodyPr/>
          <a:lstStyle/>
          <a:p>
            <a:pPr algn="l">
              <a:spcBef>
                <a:spcPts val="600"/>
              </a:spcBef>
            </a:pPr>
            <a:endParaRPr lang="en-GB" sz="900" i="1" dirty="0">
              <a:solidFill>
                <a:prstClr val="black">
                  <a:tint val="75000"/>
                </a:prstClr>
              </a:solidFill>
            </a:endParaRPr>
          </a:p>
          <a:p>
            <a:pPr algn="l">
              <a:spcBef>
                <a:spcPts val="600"/>
              </a:spcBef>
            </a:pPr>
            <a:r>
              <a:rPr lang="en-GB" sz="900" i="1" dirty="0">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endParaRPr lang="en-GB" sz="900" i="1" dirty="0">
              <a:solidFill>
                <a:srgbClr val="4472C4">
                  <a:lumMod val="50000"/>
                </a:srgbClr>
              </a:solidFill>
            </a:endParaRPr>
          </a:p>
          <a:p>
            <a:pPr algn="l"/>
            <a:endParaRPr lang="en-GB" dirty="0">
              <a:solidFill>
                <a:prstClr val="black">
                  <a:tint val="75000"/>
                </a:prstClr>
              </a:solidFill>
            </a:endParaRPr>
          </a:p>
        </p:txBody>
      </p:sp>
      <p:sp>
        <p:nvSpPr>
          <p:cNvPr id="7" name="Down Arrow 6"/>
          <p:cNvSpPr/>
          <p:nvPr/>
        </p:nvSpPr>
        <p:spPr>
          <a:xfrm>
            <a:off x="2466391" y="939620"/>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Down Arrow 8"/>
          <p:cNvSpPr/>
          <p:nvPr/>
        </p:nvSpPr>
        <p:spPr>
          <a:xfrm>
            <a:off x="2466391" y="1349172"/>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Down Arrow 9"/>
          <p:cNvSpPr/>
          <p:nvPr/>
        </p:nvSpPr>
        <p:spPr>
          <a:xfrm>
            <a:off x="2466391" y="1826377"/>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Down Arrow 11"/>
          <p:cNvSpPr/>
          <p:nvPr/>
        </p:nvSpPr>
        <p:spPr>
          <a:xfrm>
            <a:off x="8560733" y="939620"/>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Down Arrow 9">
            <a:extLst>
              <a:ext uri="{FF2B5EF4-FFF2-40B4-BE49-F238E27FC236}">
                <a16:creationId xmlns:a16="http://schemas.microsoft.com/office/drawing/2014/main" id="{8497520C-7C7D-BD57-A859-A08EC15EA9C4}"/>
              </a:ext>
            </a:extLst>
          </p:cNvPr>
          <p:cNvSpPr/>
          <p:nvPr/>
        </p:nvSpPr>
        <p:spPr>
          <a:xfrm>
            <a:off x="8551402" y="1815443"/>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Down Arrow 9">
            <a:extLst>
              <a:ext uri="{FF2B5EF4-FFF2-40B4-BE49-F238E27FC236}">
                <a16:creationId xmlns:a16="http://schemas.microsoft.com/office/drawing/2014/main" id="{4494F3FA-360E-37D3-3FD7-3A5AA0778954}"/>
              </a:ext>
            </a:extLst>
          </p:cNvPr>
          <p:cNvSpPr/>
          <p:nvPr/>
        </p:nvSpPr>
        <p:spPr>
          <a:xfrm rot="16200000">
            <a:off x="8551402" y="1377737"/>
            <a:ext cx="205274" cy="18661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Down Arrow 9">
            <a:extLst>
              <a:ext uri="{FF2B5EF4-FFF2-40B4-BE49-F238E27FC236}">
                <a16:creationId xmlns:a16="http://schemas.microsoft.com/office/drawing/2014/main" id="{8497520C-7C7D-BD57-A859-A08EC15EA9C4}"/>
              </a:ext>
            </a:extLst>
          </p:cNvPr>
          <p:cNvSpPr/>
          <p:nvPr/>
        </p:nvSpPr>
        <p:spPr>
          <a:xfrm>
            <a:off x="2466391" y="2272552"/>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2"/>
          <a:stretch>
            <a:fillRect/>
          </a:stretch>
        </p:blipFill>
        <p:spPr>
          <a:xfrm>
            <a:off x="221254" y="2706277"/>
            <a:ext cx="11758310" cy="3538461"/>
          </a:xfrm>
          <a:prstGeom prst="rect">
            <a:avLst/>
          </a:prstGeom>
        </p:spPr>
      </p:pic>
      <p:sp>
        <p:nvSpPr>
          <p:cNvPr id="5" name="TextBox 4"/>
          <p:cNvSpPr txBox="1"/>
          <p:nvPr/>
        </p:nvSpPr>
        <p:spPr>
          <a:xfrm>
            <a:off x="221254" y="326512"/>
            <a:ext cx="11647055" cy="461665"/>
          </a:xfrm>
          <a:prstGeom prst="rect">
            <a:avLst/>
          </a:prstGeom>
          <a:noFill/>
        </p:spPr>
        <p:txBody>
          <a:bodyPr wrap="square" rtlCol="0">
            <a:spAutoFit/>
          </a:bodyPr>
          <a:lstStyle/>
          <a:p>
            <a:r>
              <a:rPr lang="en-US" sz="1200" b="1" dirty="0">
                <a:solidFill>
                  <a:prstClr val="black"/>
                </a:solidFill>
              </a:rPr>
              <a:t>COVID-19</a:t>
            </a:r>
            <a:r>
              <a:rPr lang="en-US" sz="1200" b="1" dirty="0">
                <a:solidFill>
                  <a:prstClr val="black"/>
                </a:solidFill>
                <a:ea typeface="+mn-lt"/>
                <a:cs typeface="Calibri" panose="020F0502020204030204"/>
              </a:rPr>
              <a:t> ABSENCES - </a:t>
            </a:r>
            <a:r>
              <a:rPr lang="en-US" sz="1200" b="1" dirty="0" smtClean="0">
                <a:solidFill>
                  <a:prstClr val="black"/>
                </a:solidFill>
                <a:ea typeface="+mn-lt"/>
                <a:cs typeface="Calibri" panose="020F0502020204030204"/>
              </a:rPr>
              <a:t>18/05/2022 </a:t>
            </a:r>
            <a:r>
              <a:rPr lang="en-US" sz="1200" b="1" dirty="0">
                <a:solidFill>
                  <a:prstClr val="black"/>
                </a:solidFill>
                <a:ea typeface="+mn-lt"/>
                <a:cs typeface="Calibri" panose="020F0502020204030204"/>
              </a:rPr>
              <a:t>– </a:t>
            </a:r>
            <a:r>
              <a:rPr lang="en-US" sz="1200" b="1" dirty="0" smtClean="0">
                <a:solidFill>
                  <a:prstClr val="black"/>
                </a:solidFill>
                <a:ea typeface="+mn-lt"/>
                <a:cs typeface="Calibri" panose="020F0502020204030204"/>
              </a:rPr>
              <a:t>24/05/2022 </a:t>
            </a:r>
            <a:r>
              <a:rPr lang="en-US" sz="1200" i="1" dirty="0">
                <a:solidFill>
                  <a:prstClr val="black"/>
                </a:solidFill>
                <a:ea typeface="+mn-lt"/>
                <a:cs typeface="Calibri" panose="020F0502020204030204"/>
              </a:rPr>
              <a:t>(DATA REPORTED IS REFLECTIVE OF DATA RECORDED IN SYSTEMS BY 17</a:t>
            </a:r>
            <a:r>
              <a:rPr lang="en-US" sz="1200" i="1" baseline="30000" dirty="0">
                <a:solidFill>
                  <a:prstClr val="black"/>
                </a:solidFill>
                <a:ea typeface="+mn-lt"/>
                <a:cs typeface="Calibri" panose="020F0502020204030204"/>
              </a:rPr>
              <a:t>th </a:t>
            </a:r>
            <a:r>
              <a:rPr lang="en-US" sz="1200" i="1" dirty="0">
                <a:solidFill>
                  <a:prstClr val="black"/>
                </a:solidFill>
                <a:ea typeface="+mn-lt"/>
                <a:cs typeface="Calibri" panose="020F0502020204030204"/>
              </a:rPr>
              <a:t>MAY, DATA IS REFRESHED FOR PREVIOUS 8 WEEKS AT TIME OF REPORTING TO CAPTURE ANY TIME LAGS IN RECORDING ABSENCE DATA)</a:t>
            </a:r>
            <a:endParaRPr lang="en-US" sz="1200" dirty="0">
              <a:solidFill>
                <a:prstClr val="black"/>
              </a:solidFill>
            </a:endParaRPr>
          </a:p>
        </p:txBody>
      </p:sp>
      <p:sp>
        <p:nvSpPr>
          <p:cNvPr id="8" name="Up Arrow 7"/>
          <p:cNvSpPr/>
          <p:nvPr/>
        </p:nvSpPr>
        <p:spPr>
          <a:xfrm>
            <a:off x="8560733" y="2272552"/>
            <a:ext cx="186612" cy="18661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07893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80613" y="182874"/>
          <a:ext cx="11759230" cy="2111454"/>
        </p:xfrm>
        <a:graphic>
          <a:graphicData uri="http://schemas.openxmlformats.org/drawingml/2006/table">
            <a:tbl>
              <a:tblPr firstRow="1" bandRow="1">
                <a:tableStyleId>{5C22544A-7EE6-4342-B048-85BDC9FD1C3A}</a:tableStyleId>
              </a:tblPr>
              <a:tblGrid>
                <a:gridCol w="2074906">
                  <a:extLst>
                    <a:ext uri="{9D8B030D-6E8A-4147-A177-3AD203B41FA5}">
                      <a16:colId xmlns:a16="http://schemas.microsoft.com/office/drawing/2014/main" val="1408319933"/>
                    </a:ext>
                  </a:extLst>
                </a:gridCol>
                <a:gridCol w="487681">
                  <a:extLst>
                    <a:ext uri="{9D8B030D-6E8A-4147-A177-3AD203B41FA5}">
                      <a16:colId xmlns:a16="http://schemas.microsoft.com/office/drawing/2014/main" val="1095964617"/>
                    </a:ext>
                  </a:extLst>
                </a:gridCol>
                <a:gridCol w="9196643">
                  <a:extLst>
                    <a:ext uri="{9D8B030D-6E8A-4147-A177-3AD203B41FA5}">
                      <a16:colId xmlns:a16="http://schemas.microsoft.com/office/drawing/2014/main" val="20002"/>
                    </a:ext>
                  </a:extLst>
                </a:gridCol>
              </a:tblGrid>
              <a:tr h="351909">
                <a:tc gridSpan="3">
                  <a:txBody>
                    <a:bodyPr/>
                    <a:lstStyle/>
                    <a:p>
                      <a:pPr>
                        <a:lnSpc>
                          <a:spcPct val="100000"/>
                        </a:lnSpc>
                        <a:spcAft>
                          <a:spcPts val="800"/>
                        </a:spcAft>
                      </a:pPr>
                      <a:r>
                        <a:rPr lang="en-GB" sz="1200" b="1" dirty="0">
                          <a:solidFill>
                            <a:srgbClr val="002060"/>
                          </a:solidFill>
                          <a:effectLst/>
                          <a:latin typeface="Calibri"/>
                          <a:ea typeface="Calibri" panose="020F0502020204030204" pitchFamily="34" charset="0"/>
                          <a:cs typeface="Times New Roman"/>
                        </a:rPr>
                        <a:t>ALL ABSENCES</a:t>
                      </a:r>
                      <a:r>
                        <a:rPr lang="en-GB" sz="1200" b="1" baseline="0" dirty="0">
                          <a:solidFill>
                            <a:srgbClr val="002060"/>
                          </a:solidFill>
                          <a:effectLst/>
                          <a:latin typeface="Calibri"/>
                          <a:ea typeface="Calibri" panose="020F0502020204030204" pitchFamily="34" charset="0"/>
                          <a:cs typeface="Times New Roman"/>
                        </a:rPr>
                        <a:t> – </a:t>
                      </a:r>
                      <a:r>
                        <a:rPr lang="en-GB" sz="1200" b="1" baseline="0" dirty="0" smtClean="0">
                          <a:solidFill>
                            <a:srgbClr val="002060"/>
                          </a:solidFill>
                          <a:effectLst/>
                          <a:latin typeface="Calibri"/>
                          <a:ea typeface="Calibri" panose="020F0502020204030204" pitchFamily="34" charset="0"/>
                          <a:cs typeface="Times New Roman"/>
                        </a:rPr>
                        <a:t>18/05/2022 </a:t>
                      </a:r>
                      <a:r>
                        <a:rPr lang="en-GB" sz="1200" b="1" baseline="0" dirty="0">
                          <a:solidFill>
                            <a:srgbClr val="002060"/>
                          </a:solidFill>
                          <a:effectLst/>
                          <a:latin typeface="Calibri"/>
                          <a:ea typeface="Calibri" panose="020F0502020204030204" pitchFamily="34" charset="0"/>
                          <a:cs typeface="Times New Roman"/>
                        </a:rPr>
                        <a:t>– </a:t>
                      </a:r>
                      <a:r>
                        <a:rPr lang="en-GB" sz="1200" b="1" baseline="0" dirty="0" smtClean="0">
                          <a:solidFill>
                            <a:srgbClr val="002060"/>
                          </a:solidFill>
                          <a:effectLst/>
                          <a:latin typeface="Calibri"/>
                          <a:ea typeface="Calibri" panose="020F0502020204030204" pitchFamily="34" charset="0"/>
                          <a:cs typeface="Times New Roman"/>
                        </a:rPr>
                        <a:t>24/05/2022</a:t>
                      </a:r>
                      <a:endParaRPr lang="en-GB" sz="1200" b="1" dirty="0">
                        <a:solidFill>
                          <a:srgbClr val="002060"/>
                        </a:solidFill>
                        <a:effectLst/>
                        <a:latin typeface="Calibri"/>
                        <a:ea typeface="Calibri" panose="020F0502020204030204" pitchFamily="34" charset="0"/>
                        <a:cs typeface="Times New Roman"/>
                      </a:endParaRPr>
                    </a:p>
                  </a:txBody>
                  <a:tcPr>
                    <a:solidFill>
                      <a:schemeClr val="bg1">
                        <a:lumMod val="95000"/>
                      </a:schemeClr>
                    </a:solidFill>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3037144831"/>
                  </a:ext>
                </a:extLst>
              </a:tr>
              <a:tr h="351909">
                <a:tc>
                  <a:txBody>
                    <a:bodyPr/>
                    <a:lstStyle/>
                    <a:p>
                      <a:r>
                        <a:rPr lang="en-GB" sz="1200" dirty="0">
                          <a:solidFill>
                            <a:schemeClr val="bg1"/>
                          </a:solidFill>
                        </a:rPr>
                        <a:t>Annual Leave</a:t>
                      </a:r>
                    </a:p>
                  </a:txBody>
                  <a:tcPr>
                    <a:solidFill>
                      <a:srgbClr val="4E79A7"/>
                    </a:solidFill>
                  </a:tcPr>
                </a:tc>
                <a:tc>
                  <a:txBody>
                    <a:bodyPr/>
                    <a:lstStyle/>
                    <a:p>
                      <a:endParaRPr lang="en-GB" sz="1200" dirty="0"/>
                    </a:p>
                  </a:txBody>
                  <a:tcPr>
                    <a:noFill/>
                  </a:tcPr>
                </a:tc>
                <a:tc>
                  <a:txBody>
                    <a:bodyPr/>
                    <a:lstStyle/>
                    <a:p>
                      <a:r>
                        <a:rPr lang="en-GB" sz="1200" dirty="0"/>
                        <a:t>Current value </a:t>
                      </a:r>
                      <a:r>
                        <a:rPr lang="en-GB" sz="1200" dirty="0" smtClean="0"/>
                        <a:t>5.88%, </a:t>
                      </a:r>
                      <a:r>
                        <a:rPr lang="en-GB" sz="1200" dirty="0"/>
                        <a:t>down from previous week’s value</a:t>
                      </a:r>
                      <a:r>
                        <a:rPr lang="en-GB" sz="1200" baseline="0" dirty="0"/>
                        <a:t> of </a:t>
                      </a:r>
                      <a:r>
                        <a:rPr lang="en-GB" sz="1200" baseline="0" dirty="0" smtClean="0"/>
                        <a:t>6.67%.</a:t>
                      </a:r>
                      <a:endParaRPr lang="en-GB" sz="1200" dirty="0"/>
                    </a:p>
                  </a:txBody>
                  <a:tcPr>
                    <a:solidFill>
                      <a:schemeClr val="bg1">
                        <a:lumMod val="95000"/>
                      </a:schemeClr>
                    </a:solidFill>
                  </a:tcPr>
                </a:tc>
                <a:extLst>
                  <a:ext uri="{0D108BD9-81ED-4DB2-BD59-A6C34878D82A}">
                    <a16:rowId xmlns:a16="http://schemas.microsoft.com/office/drawing/2014/main" val="3419937962"/>
                  </a:ext>
                </a:extLst>
              </a:tr>
              <a:tr h="351909">
                <a:tc>
                  <a:txBody>
                    <a:bodyPr/>
                    <a:lstStyle/>
                    <a:p>
                      <a:r>
                        <a:rPr lang="en-GB" sz="1200" dirty="0"/>
                        <a:t>Sickness Leave</a:t>
                      </a:r>
                    </a:p>
                  </a:txBody>
                  <a:tcPr>
                    <a:solidFill>
                      <a:srgbClr val="B6992D"/>
                    </a:solidFill>
                  </a:tcPr>
                </a:tc>
                <a:tc>
                  <a:txBody>
                    <a:bodyPr/>
                    <a:lstStyle/>
                    <a:p>
                      <a:endParaRPr lang="en-GB" sz="1200" dirty="0"/>
                    </a:p>
                  </a:txBody>
                  <a:tcPr>
                    <a:noFill/>
                  </a:tcPr>
                </a:tc>
                <a:tc>
                  <a:txBody>
                    <a:bodyPr/>
                    <a:lstStyle/>
                    <a:p>
                      <a:r>
                        <a:rPr lang="en-GB" sz="1200" dirty="0"/>
                        <a:t>Current value </a:t>
                      </a:r>
                      <a:r>
                        <a:rPr lang="en-GB" sz="1200" dirty="0" smtClean="0"/>
                        <a:t>3.17%, </a:t>
                      </a:r>
                      <a:r>
                        <a:rPr lang="en-GB" sz="1200" dirty="0"/>
                        <a:t>down from previous</a:t>
                      </a:r>
                      <a:r>
                        <a:rPr lang="en-GB" sz="1200" baseline="0" dirty="0"/>
                        <a:t> week’s value of </a:t>
                      </a:r>
                      <a:r>
                        <a:rPr lang="en-GB" sz="1200" baseline="0" dirty="0" smtClean="0"/>
                        <a:t>3.92%. </a:t>
                      </a:r>
                      <a:r>
                        <a:rPr lang="en-GB" sz="1200" baseline="0" dirty="0"/>
                        <a:t>Note: Includes both short and long-term sick leave.</a:t>
                      </a:r>
                      <a:endParaRPr lang="en-GB" sz="1200" dirty="0"/>
                    </a:p>
                  </a:txBody>
                  <a:tcPr>
                    <a:solidFill>
                      <a:schemeClr val="bg1">
                        <a:lumMod val="95000"/>
                      </a:schemeClr>
                    </a:solidFill>
                  </a:tcPr>
                </a:tc>
                <a:extLst>
                  <a:ext uri="{0D108BD9-81ED-4DB2-BD59-A6C34878D82A}">
                    <a16:rowId xmlns:a16="http://schemas.microsoft.com/office/drawing/2014/main" val="783292452"/>
                  </a:ext>
                </a:extLst>
              </a:tr>
              <a:tr h="351909">
                <a:tc>
                  <a:txBody>
                    <a:bodyPr/>
                    <a:lstStyle/>
                    <a:p>
                      <a:r>
                        <a:rPr lang="en-GB" sz="1200" dirty="0">
                          <a:solidFill>
                            <a:schemeClr val="bg1"/>
                          </a:solidFill>
                        </a:rPr>
                        <a:t>Maternity Leave</a:t>
                      </a:r>
                    </a:p>
                  </a:txBody>
                  <a:tcPr>
                    <a:solidFill>
                      <a:srgbClr val="A0CBE8"/>
                    </a:solidFill>
                  </a:tcPr>
                </a:tc>
                <a:tc>
                  <a:txBody>
                    <a:bodyPr/>
                    <a:lstStyle/>
                    <a:p>
                      <a:endParaRPr lang="en-GB" sz="1200" dirty="0"/>
                    </a:p>
                  </a:txBody>
                  <a:tcPr>
                    <a:noFill/>
                  </a:tcPr>
                </a:tc>
                <a:tc>
                  <a:txBody>
                    <a:bodyPr/>
                    <a:lstStyle/>
                    <a:p>
                      <a:r>
                        <a:rPr lang="en-GB" sz="1200" dirty="0"/>
                        <a:t>Current value </a:t>
                      </a:r>
                      <a:r>
                        <a:rPr lang="en-GB" sz="1200" dirty="0" smtClean="0"/>
                        <a:t>1.78%, </a:t>
                      </a:r>
                      <a:r>
                        <a:rPr lang="en-GB" sz="1200" dirty="0"/>
                        <a:t>down from previous week’s value of </a:t>
                      </a:r>
                      <a:r>
                        <a:rPr lang="en-GB" sz="1200" dirty="0" smtClean="0"/>
                        <a:t>1.98%.</a:t>
                      </a:r>
                      <a:endParaRPr lang="en-GB" sz="1200" dirty="0"/>
                    </a:p>
                  </a:txBody>
                  <a:tcPr>
                    <a:solidFill>
                      <a:schemeClr val="bg1">
                        <a:lumMod val="95000"/>
                      </a:schemeClr>
                    </a:solidFill>
                  </a:tcPr>
                </a:tc>
                <a:extLst>
                  <a:ext uri="{0D108BD9-81ED-4DB2-BD59-A6C34878D82A}">
                    <a16:rowId xmlns:a16="http://schemas.microsoft.com/office/drawing/2014/main" val="1450799237"/>
                  </a:ext>
                </a:extLst>
              </a:tr>
              <a:tr h="351909">
                <a:tc>
                  <a:txBody>
                    <a:bodyPr/>
                    <a:lstStyle/>
                    <a:p>
                      <a:r>
                        <a:rPr lang="en-GB" sz="1200" dirty="0"/>
                        <a:t>Special Leave inc. Covid-19</a:t>
                      </a:r>
                    </a:p>
                  </a:txBody>
                  <a:tcPr>
                    <a:solidFill>
                      <a:srgbClr val="F1CE63"/>
                    </a:solidFill>
                  </a:tcPr>
                </a:tc>
                <a:tc>
                  <a:txBody>
                    <a:bodyPr/>
                    <a:lstStyle/>
                    <a:p>
                      <a:endParaRPr lang="en-GB" sz="1200" dirty="0"/>
                    </a:p>
                  </a:txBody>
                  <a:tcPr>
                    <a:noFill/>
                  </a:tcPr>
                </a:tc>
                <a:tc>
                  <a:txBody>
                    <a:bodyPr/>
                    <a:lstStyle/>
                    <a:p>
                      <a:r>
                        <a:rPr lang="en-GB" sz="1200" dirty="0"/>
                        <a:t>Current value </a:t>
                      </a:r>
                      <a:r>
                        <a:rPr lang="en-GB" sz="1200" dirty="0" smtClean="0"/>
                        <a:t>1.11%, </a:t>
                      </a:r>
                      <a:r>
                        <a:rPr lang="en-GB" sz="1200" dirty="0"/>
                        <a:t>down from previous</a:t>
                      </a:r>
                      <a:r>
                        <a:rPr lang="en-GB" sz="1200" baseline="0" dirty="0"/>
                        <a:t> week’s value of </a:t>
                      </a:r>
                      <a:r>
                        <a:rPr lang="en-GB" sz="1200" baseline="0" dirty="0" smtClean="0"/>
                        <a:t>1.43%. </a:t>
                      </a:r>
                      <a:r>
                        <a:rPr lang="en-GB" sz="1200" baseline="0" dirty="0"/>
                        <a:t>56.7% of special leave attributed to Covid-19.</a:t>
                      </a:r>
                      <a:endParaRPr lang="en-GB" sz="1200" dirty="0"/>
                    </a:p>
                  </a:txBody>
                  <a:tcPr>
                    <a:solidFill>
                      <a:schemeClr val="bg1">
                        <a:lumMod val="95000"/>
                      </a:schemeClr>
                    </a:solidFill>
                  </a:tcPr>
                </a:tc>
                <a:extLst>
                  <a:ext uri="{0D108BD9-81ED-4DB2-BD59-A6C34878D82A}">
                    <a16:rowId xmlns:a16="http://schemas.microsoft.com/office/drawing/2014/main" val="2864525703"/>
                  </a:ext>
                </a:extLst>
              </a:tr>
              <a:tr h="351909">
                <a:tc>
                  <a:txBody>
                    <a:bodyPr/>
                    <a:lstStyle/>
                    <a:p>
                      <a:pPr marL="0" algn="l" defTabSz="914400" rtl="0" eaLnBrk="1" latinLnBrk="0" hangingPunct="1"/>
                      <a:r>
                        <a:rPr lang="en-GB" sz="1200" kern="1200" dirty="0">
                          <a:solidFill>
                            <a:schemeClr val="dk1"/>
                          </a:solidFill>
                          <a:latin typeface="+mn-lt"/>
                          <a:ea typeface="+mn-ea"/>
                          <a:cs typeface="+mn-cs"/>
                        </a:rPr>
                        <a:t>All Other Leave</a:t>
                      </a:r>
                    </a:p>
                  </a:txBody>
                  <a:tcPr>
                    <a:solidFill>
                      <a:srgbClr val="539E48"/>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noFill/>
                  </a:tcPr>
                </a:tc>
                <a:tc>
                  <a:txBody>
                    <a:bodyPr/>
                    <a:lstStyle/>
                    <a:p>
                      <a:pPr marL="0" algn="l" defTabSz="914400" rtl="0" eaLnBrk="1" latinLnBrk="0" hangingPunct="1"/>
                      <a:r>
                        <a:rPr lang="en-GB" sz="1200" kern="1200" dirty="0">
                          <a:solidFill>
                            <a:schemeClr val="dk1"/>
                          </a:solidFill>
                          <a:latin typeface="+mn-lt"/>
                          <a:ea typeface="+mn-ea"/>
                          <a:cs typeface="+mn-cs"/>
                        </a:rPr>
                        <a:t>Current value</a:t>
                      </a:r>
                      <a:r>
                        <a:rPr lang="en-GB" sz="1200" kern="1200" baseline="0" dirty="0">
                          <a:solidFill>
                            <a:schemeClr val="dk1"/>
                          </a:solidFill>
                          <a:latin typeface="+mn-lt"/>
                          <a:ea typeface="+mn-ea"/>
                          <a:cs typeface="+mn-cs"/>
                        </a:rPr>
                        <a:t> </a:t>
                      </a:r>
                      <a:r>
                        <a:rPr lang="en-GB" sz="1200" kern="1200" baseline="0" dirty="0" smtClean="0">
                          <a:solidFill>
                            <a:schemeClr val="dk1"/>
                          </a:solidFill>
                          <a:latin typeface="+mn-lt"/>
                          <a:ea typeface="+mn-ea"/>
                          <a:cs typeface="+mn-cs"/>
                        </a:rPr>
                        <a:t>0.57%, </a:t>
                      </a:r>
                      <a:r>
                        <a:rPr lang="en-GB" sz="1200" kern="1200" baseline="0" dirty="0">
                          <a:solidFill>
                            <a:schemeClr val="dk1"/>
                          </a:solidFill>
                          <a:latin typeface="+mn-lt"/>
                          <a:ea typeface="+mn-ea"/>
                          <a:cs typeface="+mn-cs"/>
                        </a:rPr>
                        <a:t>down from previous week’s value of </a:t>
                      </a:r>
                      <a:r>
                        <a:rPr lang="en-GB" sz="1200" kern="1200" baseline="0" dirty="0" smtClean="0">
                          <a:solidFill>
                            <a:schemeClr val="dk1"/>
                          </a:solidFill>
                          <a:latin typeface="+mn-lt"/>
                          <a:ea typeface="+mn-ea"/>
                          <a:cs typeface="+mn-cs"/>
                        </a:rPr>
                        <a:t>0.67%.</a:t>
                      </a: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00564209"/>
                  </a:ext>
                </a:extLst>
              </a:tr>
            </a:tbl>
          </a:graphicData>
        </a:graphic>
      </p:graphicFrame>
      <p:sp>
        <p:nvSpPr>
          <p:cNvPr id="2" name="Footer Placeholder 1"/>
          <p:cNvSpPr>
            <a:spLocks noGrp="1"/>
          </p:cNvSpPr>
          <p:nvPr>
            <p:ph type="ftr" sz="quarter" idx="11"/>
          </p:nvPr>
        </p:nvSpPr>
        <p:spPr>
          <a:xfrm>
            <a:off x="180613" y="6448714"/>
            <a:ext cx="11919023" cy="340013"/>
          </a:xfrm>
        </p:spPr>
        <p:txBody>
          <a:bodyPr/>
          <a:lstStyle/>
          <a:p>
            <a:pPr algn="l"/>
            <a:r>
              <a:rPr lang="en-GB" sz="900" dirty="0">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Down Arrow 6"/>
          <p:cNvSpPr/>
          <p:nvPr/>
        </p:nvSpPr>
        <p:spPr>
          <a:xfrm>
            <a:off x="2416628" y="628536"/>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Down Arrow 7"/>
          <p:cNvSpPr/>
          <p:nvPr/>
        </p:nvSpPr>
        <p:spPr>
          <a:xfrm>
            <a:off x="2416628" y="964645"/>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Down Arrow 8"/>
          <p:cNvSpPr/>
          <p:nvPr/>
        </p:nvSpPr>
        <p:spPr>
          <a:xfrm>
            <a:off x="2405129" y="1294489"/>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Down Arrow 11"/>
          <p:cNvSpPr/>
          <p:nvPr/>
        </p:nvSpPr>
        <p:spPr>
          <a:xfrm>
            <a:off x="2416628" y="1658436"/>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2"/>
          <a:stretch>
            <a:fillRect/>
          </a:stretch>
        </p:blipFill>
        <p:spPr>
          <a:xfrm>
            <a:off x="258618" y="2558473"/>
            <a:ext cx="11681225" cy="3589151"/>
          </a:xfrm>
          <a:prstGeom prst="rect">
            <a:avLst/>
          </a:prstGeom>
        </p:spPr>
      </p:pic>
      <p:sp>
        <p:nvSpPr>
          <p:cNvPr id="10" name="Down Arrow 9"/>
          <p:cNvSpPr/>
          <p:nvPr/>
        </p:nvSpPr>
        <p:spPr>
          <a:xfrm>
            <a:off x="2416628" y="2015887"/>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7941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B</a:t>
            </a:r>
            <a:endParaRPr lang="en-GB" dirty="0"/>
          </a:p>
        </p:txBody>
      </p:sp>
      <p:sp>
        <p:nvSpPr>
          <p:cNvPr id="3" name="Text Placeholder 2"/>
          <p:cNvSpPr>
            <a:spLocks noGrp="1"/>
          </p:cNvSpPr>
          <p:nvPr>
            <p:ph type="body" idx="1"/>
          </p:nvPr>
        </p:nvSpPr>
        <p:spPr/>
        <p:txBody>
          <a:bodyPr/>
          <a:lstStyle/>
          <a:p>
            <a:r>
              <a:rPr lang="en-GB" i="1" dirty="0">
                <a:solidFill>
                  <a:schemeClr val="tx1"/>
                </a:solidFill>
              </a:rPr>
              <a:t>Responding to demand on the health &amp; care system</a:t>
            </a:r>
          </a:p>
          <a:p>
            <a:endParaRPr lang="en-GB" dirty="0"/>
          </a:p>
        </p:txBody>
      </p:sp>
    </p:spTree>
    <p:extLst>
      <p:ext uri="{BB962C8B-B14F-4D97-AF65-F5344CB8AC3E}">
        <p14:creationId xmlns:p14="http://schemas.microsoft.com/office/powerpoint/2010/main" val="1557781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88068" y="116732"/>
            <a:ext cx="11686162" cy="369332"/>
          </a:xfrm>
          <a:prstGeom prst="rect">
            <a:avLst/>
          </a:prstGeom>
          <a:noFill/>
        </p:spPr>
        <p:txBody>
          <a:bodyPr wrap="square" rtlCol="0">
            <a:spAutoFit/>
          </a:bodyPr>
          <a:lstStyle/>
          <a:p>
            <a:r>
              <a:rPr lang="en-GB" dirty="0" smtClean="0">
                <a:solidFill>
                  <a:srgbClr val="002060"/>
                </a:solidFill>
              </a:rPr>
              <a:t>Bed pressures within </a:t>
            </a:r>
            <a:r>
              <a:rPr lang="en-GB" dirty="0" smtClean="0">
                <a:solidFill>
                  <a:schemeClr val="accent5">
                    <a:lumMod val="50000"/>
                  </a:schemeClr>
                </a:solidFill>
              </a:rPr>
              <a:t>ARI:  Occupancy remains at very high levels</a:t>
            </a:r>
            <a:endParaRPr lang="en-GB" dirty="0">
              <a:solidFill>
                <a:schemeClr val="accent5">
                  <a:lumMod val="50000"/>
                </a:schemeClr>
              </a:solidFill>
            </a:endParaRPr>
          </a:p>
        </p:txBody>
      </p:sp>
      <p:sp>
        <p:nvSpPr>
          <p:cNvPr id="7" name="TextBox 6"/>
          <p:cNvSpPr txBox="1"/>
          <p:nvPr/>
        </p:nvSpPr>
        <p:spPr>
          <a:xfrm>
            <a:off x="8829556" y="6566120"/>
            <a:ext cx="2411622" cy="276999"/>
          </a:xfrm>
          <a:prstGeom prst="rect">
            <a:avLst/>
          </a:prstGeom>
          <a:noFill/>
        </p:spPr>
        <p:txBody>
          <a:bodyPr wrap="none" rtlCol="0">
            <a:spAutoFit/>
          </a:bodyPr>
          <a:lstStyle/>
          <a:p>
            <a:r>
              <a:rPr lang="en-GB" sz="1200" dirty="0" smtClean="0">
                <a:solidFill>
                  <a:srgbClr val="002060"/>
                </a:solidFill>
              </a:rPr>
              <a:t>From Illuminate report – </a:t>
            </a:r>
            <a:r>
              <a:rPr lang="en-GB" sz="1200" dirty="0" smtClean="0">
                <a:hlinkClick r:id="rId2"/>
              </a:rPr>
              <a:t>occupancy</a:t>
            </a:r>
            <a:endParaRPr lang="en-GB" sz="1200" dirty="0"/>
          </a:p>
        </p:txBody>
      </p:sp>
      <p:sp>
        <p:nvSpPr>
          <p:cNvPr id="11" name="TextBox 10"/>
          <p:cNvSpPr txBox="1"/>
          <p:nvPr/>
        </p:nvSpPr>
        <p:spPr>
          <a:xfrm>
            <a:off x="0" y="6581001"/>
            <a:ext cx="1871195" cy="276999"/>
          </a:xfrm>
          <a:prstGeom prst="rect">
            <a:avLst/>
          </a:prstGeom>
          <a:noFill/>
        </p:spPr>
        <p:txBody>
          <a:bodyPr wrap="square" rtlCol="0">
            <a:spAutoFit/>
          </a:bodyPr>
          <a:lstStyle/>
          <a:p>
            <a:r>
              <a:rPr lang="en-GB" sz="1200" dirty="0" smtClean="0">
                <a:solidFill>
                  <a:srgbClr val="002060"/>
                </a:solidFill>
              </a:rPr>
              <a:t>Trend at 24 May 16:44</a:t>
            </a:r>
            <a:endParaRPr lang="en-GB" sz="1200" dirty="0">
              <a:solidFill>
                <a:srgbClr val="002060"/>
              </a:solidFill>
            </a:endParaRPr>
          </a:p>
        </p:txBody>
      </p:sp>
      <p:sp>
        <p:nvSpPr>
          <p:cNvPr id="16" name="TextBox 15"/>
          <p:cNvSpPr txBox="1"/>
          <p:nvPr/>
        </p:nvSpPr>
        <p:spPr>
          <a:xfrm>
            <a:off x="8439581" y="1823672"/>
            <a:ext cx="3576961" cy="523220"/>
          </a:xfrm>
          <a:prstGeom prst="rect">
            <a:avLst/>
          </a:prstGeom>
          <a:noFill/>
        </p:spPr>
        <p:txBody>
          <a:bodyPr wrap="square" rtlCol="0">
            <a:spAutoFit/>
          </a:bodyPr>
          <a:lstStyle/>
          <a:p>
            <a:pPr algn="ctr"/>
            <a:r>
              <a:rPr lang="en-GB" sz="1400" dirty="0" smtClean="0">
                <a:solidFill>
                  <a:srgbClr val="002060"/>
                </a:solidFill>
              </a:rPr>
              <a:t>The overall trend data continues to show very high occupancy levels</a:t>
            </a:r>
          </a:p>
        </p:txBody>
      </p:sp>
      <p:pic>
        <p:nvPicPr>
          <p:cNvPr id="18" name="Picture 17"/>
          <p:cNvPicPr>
            <a:picLocks noChangeAspect="1"/>
          </p:cNvPicPr>
          <p:nvPr/>
        </p:nvPicPr>
        <p:blipFill>
          <a:blip r:embed="rId3"/>
          <a:stretch>
            <a:fillRect/>
          </a:stretch>
        </p:blipFill>
        <p:spPr>
          <a:xfrm>
            <a:off x="2086354" y="2696456"/>
            <a:ext cx="5060940" cy="446792"/>
          </a:xfrm>
          <a:prstGeom prst="rect">
            <a:avLst/>
          </a:prstGeom>
        </p:spPr>
      </p:pic>
      <p:pic>
        <p:nvPicPr>
          <p:cNvPr id="2" name="Picture 1"/>
          <p:cNvPicPr>
            <a:picLocks noChangeAspect="1"/>
          </p:cNvPicPr>
          <p:nvPr/>
        </p:nvPicPr>
        <p:blipFill>
          <a:blip r:embed="rId4"/>
          <a:stretch>
            <a:fillRect/>
          </a:stretch>
        </p:blipFill>
        <p:spPr>
          <a:xfrm>
            <a:off x="93625" y="470933"/>
            <a:ext cx="7464171" cy="2158681"/>
          </a:xfrm>
          <a:prstGeom prst="rect">
            <a:avLst/>
          </a:prstGeom>
        </p:spPr>
      </p:pic>
      <p:pic>
        <p:nvPicPr>
          <p:cNvPr id="6" name="Picture 5"/>
          <p:cNvPicPr>
            <a:picLocks noChangeAspect="1"/>
          </p:cNvPicPr>
          <p:nvPr/>
        </p:nvPicPr>
        <p:blipFill>
          <a:blip r:embed="rId5"/>
          <a:stretch>
            <a:fillRect/>
          </a:stretch>
        </p:blipFill>
        <p:spPr>
          <a:xfrm>
            <a:off x="2880792" y="3624596"/>
            <a:ext cx="9135750" cy="2543530"/>
          </a:xfrm>
          <a:prstGeom prst="rect">
            <a:avLst/>
          </a:prstGeom>
        </p:spPr>
      </p:pic>
      <p:cxnSp>
        <p:nvCxnSpPr>
          <p:cNvPr id="13" name="Straight Arrow Connector 12"/>
          <p:cNvCxnSpPr/>
          <p:nvPr/>
        </p:nvCxnSpPr>
        <p:spPr>
          <a:xfrm>
            <a:off x="10685929" y="2346892"/>
            <a:ext cx="1021977" cy="153482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85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22908-3C0C-4259-8720-0BAE95C1222F}"/>
</file>

<file path=customXml/itemProps2.xml><?xml version="1.0" encoding="utf-8"?>
<ds:datastoreItem xmlns:ds="http://schemas.openxmlformats.org/officeDocument/2006/customXml" ds:itemID="{47975DD5-906C-474D-98F3-8BCF6D669FB4}"/>
</file>

<file path=customXml/itemProps3.xml><?xml version="1.0" encoding="utf-8"?>
<ds:datastoreItem xmlns:ds="http://schemas.openxmlformats.org/officeDocument/2006/customXml" ds:itemID="{2F31BDD5-5F85-4E16-93C8-5A8E351DD2DB}"/>
</file>

<file path=customXml/itemProps4.xml><?xml version="1.0" encoding="utf-8"?>
<ds:datastoreItem xmlns:ds="http://schemas.openxmlformats.org/officeDocument/2006/customXml" ds:itemID="{F608322C-F564-4AAA-AF06-2585D311AD57}"/>
</file>

<file path=docProps/app.xml><?xml version="1.0" encoding="utf-8"?>
<Properties xmlns="http://schemas.openxmlformats.org/officeDocument/2006/extended-properties" xmlns:vt="http://schemas.openxmlformats.org/officeDocument/2006/docPropsVTypes">
  <Template>Retrospect</Template>
  <TotalTime>16635</TotalTime>
  <Words>4595</Words>
  <Application>Microsoft Office PowerPoint</Application>
  <PresentationFormat>Widescreen</PresentationFormat>
  <Paragraphs>417</Paragraphs>
  <Slides>41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Times New Roman</vt:lpstr>
      <vt:lpstr>Office Theme</vt:lpstr>
      <vt:lpstr>2_Office Theme</vt:lpstr>
      <vt:lpstr>Operation Iris Progress against key objectives</vt:lpstr>
      <vt:lpstr>PowerPoint Presentation</vt:lpstr>
      <vt:lpstr>PowerPoint Presentation</vt:lpstr>
      <vt:lpstr>Objective A</vt:lpstr>
      <vt:lpstr>PowerPoint Presentation</vt:lpstr>
      <vt:lpstr>PowerPoint Presentation</vt:lpstr>
      <vt:lpstr>PowerPoint Presentation</vt:lpstr>
      <vt:lpstr>Objective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07.00 Performance Slides</dc:title>
  <dc:creator>Graham Osler (NHS Grampian)</dc:creator>
  <cp:lastModifiedBy>Alison Wood (NHS Grampian)</cp:lastModifiedBy>
  <cp:revision>958</cp:revision>
  <dcterms:created xsi:type="dcterms:W3CDTF">2021-10-29T08:54:45Z</dcterms:created>
  <dcterms:modified xsi:type="dcterms:W3CDTF">2022-05-27T13:58:49Z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