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4.xml" ContentType="application/vnd.openxmlformats-officedocument.customXml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5"/>
  </p:notesMasterIdLst>
  <p:sldIdLst>
    <p:sldId id="264" r:id="rId3"/>
    <p:sldId id="738" r:id="rId4"/>
    <p:sldId id="341" r:id="rId5"/>
    <p:sldId id="728" r:id="rId6"/>
    <p:sldId id="729" r:id="rId7"/>
    <p:sldId id="636" r:id="rId8"/>
    <p:sldId id="731" r:id="rId9"/>
    <p:sldId id="638" r:id="rId10"/>
    <p:sldId id="707" r:id="rId11"/>
    <p:sldId id="710" r:id="rId12"/>
    <p:sldId id="726" r:id="rId13"/>
    <p:sldId id="727" r:id="rId14"/>
    <p:sldId id="643" r:id="rId15"/>
    <p:sldId id="627" r:id="rId16"/>
    <p:sldId id="732" r:id="rId17"/>
    <p:sldId id="733" r:id="rId18"/>
    <p:sldId id="734" r:id="rId19"/>
    <p:sldId id="735" r:id="rId20"/>
    <p:sldId id="736" r:id="rId21"/>
    <p:sldId id="737" r:id="rId22"/>
    <p:sldId id="635" r:id="rId23"/>
    <p:sldId id="6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99" autoAdjust="0"/>
  </p:normalViewPr>
  <p:slideViewPr>
    <p:cSldViewPr snapToGrid="0">
      <p:cViewPr varScale="1">
        <p:scale>
          <a:sx n="118" d="100"/>
          <a:sy n="118" d="100"/>
        </p:scale>
        <p:origin x="293"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E962-3C92-4ACB-AFDF-5E711A3833F4}" type="datetimeFigureOut">
              <a:rPr lang="en-GB" smtClean="0"/>
              <a:t>30/09/2022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43026-5799-43FE-B5A4-8EDC1FAB1B56}" type="slidenum">
              <a:rPr lang="en-GB" smtClean="0"/>
              <a:t>‹#›</a:t>
            </a:fld>
            <a:endParaRPr lang="en-GB"/>
          </a:p>
        </p:txBody>
      </p:sp>
    </p:spTree>
    <p:extLst>
      <p:ext uri="{BB962C8B-B14F-4D97-AF65-F5344CB8AC3E}">
        <p14:creationId xmlns:p14="http://schemas.microsoft.com/office/powerpoint/2010/main" val="5095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a:t>
            </a:fld>
            <a:endParaRPr lang="en-GB"/>
          </a:p>
        </p:txBody>
      </p:sp>
    </p:spTree>
    <p:extLst>
      <p:ext uri="{BB962C8B-B14F-4D97-AF65-F5344CB8AC3E}">
        <p14:creationId xmlns:p14="http://schemas.microsoft.com/office/powerpoint/2010/main" val="92730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7885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88359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5281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13</a:t>
            </a:fld>
            <a:endParaRPr lang="en-GB"/>
          </a:p>
        </p:txBody>
      </p:sp>
    </p:spTree>
    <p:extLst>
      <p:ext uri="{BB962C8B-B14F-4D97-AF65-F5344CB8AC3E}">
        <p14:creationId xmlns:p14="http://schemas.microsoft.com/office/powerpoint/2010/main" val="307843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14</a:t>
            </a:fld>
            <a:endParaRPr lang="en-GB"/>
          </a:p>
        </p:txBody>
      </p:sp>
    </p:spTree>
    <p:extLst>
      <p:ext uri="{BB962C8B-B14F-4D97-AF65-F5344CB8AC3E}">
        <p14:creationId xmlns:p14="http://schemas.microsoft.com/office/powerpoint/2010/main" val="3676345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5135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51571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00635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5534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74206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8171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47541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354612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84048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3</a:t>
            </a:fld>
            <a:endParaRPr lang="en-GB"/>
          </a:p>
        </p:txBody>
      </p:sp>
    </p:spTree>
    <p:extLst>
      <p:ext uri="{BB962C8B-B14F-4D97-AF65-F5344CB8AC3E}">
        <p14:creationId xmlns:p14="http://schemas.microsoft.com/office/powerpoint/2010/main" val="292053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4</a:t>
            </a:fld>
            <a:endParaRPr lang="en-GB"/>
          </a:p>
        </p:txBody>
      </p:sp>
    </p:spTree>
    <p:extLst>
      <p:ext uri="{BB962C8B-B14F-4D97-AF65-F5344CB8AC3E}">
        <p14:creationId xmlns:p14="http://schemas.microsoft.com/office/powerpoint/2010/main" val="46264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5</a:t>
            </a:fld>
            <a:endParaRPr lang="en-GB"/>
          </a:p>
        </p:txBody>
      </p:sp>
    </p:spTree>
    <p:extLst>
      <p:ext uri="{BB962C8B-B14F-4D97-AF65-F5344CB8AC3E}">
        <p14:creationId xmlns:p14="http://schemas.microsoft.com/office/powerpoint/2010/main" val="202779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30218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7218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271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91820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7433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752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96737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t>30/09/2022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10211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793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140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84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solidFill>
                  <a:prstClr val="black">
                    <a:tint val="75000"/>
                  </a:prstClr>
                </a:solidFill>
              </a:rPr>
              <a:pPr/>
              <a:t>30/09/2022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484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t>30/09/2022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t>‹#›</a:t>
            </a:fld>
            <a:endParaRPr lang="en-GB"/>
          </a:p>
        </p:txBody>
      </p:sp>
    </p:spTree>
    <p:extLst>
      <p:ext uri="{BB962C8B-B14F-4D97-AF65-F5344CB8AC3E}">
        <p14:creationId xmlns:p14="http://schemas.microsoft.com/office/powerpoint/2010/main" val="17173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solidFill>
                  <a:prstClr val="black">
                    <a:tint val="75000"/>
                  </a:prstClr>
                </a:solidFill>
              </a:rPr>
              <a:pPr/>
              <a:t>30/09/2022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828720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5925" y="1737329"/>
            <a:ext cx="9144000" cy="2387600"/>
          </a:xfrm>
        </p:spPr>
        <p:txBody>
          <a:bodyPr/>
          <a:lstStyle/>
          <a:p>
            <a:r>
              <a:rPr lang="en-GB" dirty="0" smtClean="0">
                <a:solidFill>
                  <a:srgbClr val="002060"/>
                </a:solidFill>
              </a:rPr>
              <a:t>NHS Grampian System Pressures</a:t>
            </a:r>
            <a:endParaRPr lang="en-GB" dirty="0">
              <a:solidFill>
                <a:srgbClr val="002060"/>
              </a:solidFill>
            </a:endParaRPr>
          </a:p>
        </p:txBody>
      </p:sp>
      <p:sp>
        <p:nvSpPr>
          <p:cNvPr id="3" name="Subtitle 2"/>
          <p:cNvSpPr>
            <a:spLocks noGrp="1"/>
          </p:cNvSpPr>
          <p:nvPr>
            <p:ph type="subTitle" idx="1"/>
          </p:nvPr>
        </p:nvSpPr>
        <p:spPr>
          <a:xfrm>
            <a:off x="1439333" y="4634962"/>
            <a:ext cx="9144000" cy="497270"/>
          </a:xfrm>
        </p:spPr>
        <p:txBody>
          <a:bodyPr/>
          <a:lstStyle/>
          <a:p>
            <a:r>
              <a:rPr lang="en-GB" dirty="0" smtClean="0">
                <a:solidFill>
                  <a:srgbClr val="002060"/>
                </a:solidFill>
              </a:rPr>
              <a:t>Data as at 14 September 2022</a:t>
            </a:r>
          </a:p>
          <a:p>
            <a:endParaRPr lang="en-GB" dirty="0">
              <a:solidFill>
                <a:srgbClr val="002060"/>
              </a:solidFill>
            </a:endParaRPr>
          </a:p>
        </p:txBody>
      </p:sp>
      <p:sp>
        <p:nvSpPr>
          <p:cNvPr id="4" name="TextBox 3"/>
          <p:cNvSpPr txBox="1"/>
          <p:nvPr/>
        </p:nvSpPr>
        <p:spPr>
          <a:xfrm>
            <a:off x="8718997" y="251897"/>
            <a:ext cx="3059562" cy="369332"/>
          </a:xfrm>
          <a:prstGeom prst="rect">
            <a:avLst/>
          </a:prstGeom>
          <a:noFill/>
        </p:spPr>
        <p:txBody>
          <a:bodyPr wrap="square" rtlCol="0">
            <a:spAutoFit/>
          </a:bodyPr>
          <a:lstStyle/>
          <a:p>
            <a:r>
              <a:rPr lang="en-GB" dirty="0" smtClean="0"/>
              <a:t>Agenda Item </a:t>
            </a:r>
            <a:r>
              <a:rPr lang="en-GB" dirty="0" smtClean="0"/>
              <a:t>5, </a:t>
            </a:r>
            <a:r>
              <a:rPr lang="en-GB" dirty="0" smtClean="0"/>
              <a:t>Appendix 1</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8778" y="805895"/>
            <a:ext cx="1348376" cy="977046"/>
          </a:xfrm>
          <a:prstGeom prst="rect">
            <a:avLst/>
          </a:prstGeom>
        </p:spPr>
      </p:pic>
    </p:spTree>
    <p:extLst>
      <p:ext uri="{BB962C8B-B14F-4D97-AF65-F5344CB8AC3E}">
        <p14:creationId xmlns:p14="http://schemas.microsoft.com/office/powerpoint/2010/main" val="423719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Elective Care – TTG Inpatients </a:t>
            </a:r>
            <a:r>
              <a:rPr lang="en-GB" sz="2000" i="1" dirty="0" smtClean="0">
                <a:solidFill>
                  <a:srgbClr val="002060"/>
                </a:solidFill>
              </a:rPr>
              <a:t>(note change from previously all inpatients)</a:t>
            </a:r>
            <a:endParaRPr lang="en-GB" sz="1400" i="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Number waiting over 104 weeks continues to decrease</a:t>
            </a:r>
            <a:endParaRPr lang="en-GB" sz="2000" dirty="0">
              <a:solidFill>
                <a:srgbClr val="002060"/>
              </a:solidFill>
            </a:endParaRPr>
          </a:p>
        </p:txBody>
      </p:sp>
      <p:sp>
        <p:nvSpPr>
          <p:cNvPr id="19" name="TextBox 18"/>
          <p:cNvSpPr txBox="1"/>
          <p:nvPr/>
        </p:nvSpPr>
        <p:spPr>
          <a:xfrm>
            <a:off x="0" y="1984704"/>
            <a:ext cx="6096000" cy="5001369"/>
          </a:xfrm>
          <a:prstGeom prst="rect">
            <a:avLst/>
          </a:prstGeom>
          <a:noFill/>
        </p:spPr>
        <p:txBody>
          <a:bodyPr wrap="square" rtlCol="0">
            <a:spAutoFit/>
          </a:bodyPr>
          <a:lstStyle/>
          <a:p>
            <a:pPr marL="171450" indent="-171450">
              <a:buFont typeface="Arial" panose="020B0604020202020204" pitchFamily="34" charset="0"/>
              <a:buChar char="•"/>
            </a:pPr>
            <a:r>
              <a:rPr lang="en-GB" sz="1500" dirty="0" smtClean="0">
                <a:solidFill>
                  <a:srgbClr val="002060"/>
                </a:solidFill>
              </a:rPr>
              <a:t>The list size has </a:t>
            </a:r>
            <a:r>
              <a:rPr lang="en-GB" sz="1500" b="1" dirty="0" smtClean="0">
                <a:solidFill>
                  <a:srgbClr val="002060"/>
                </a:solidFill>
              </a:rPr>
              <a:t>increased by 98 </a:t>
            </a:r>
            <a:r>
              <a:rPr lang="en-GB" sz="1500" dirty="0" smtClean="0">
                <a:solidFill>
                  <a:srgbClr val="002060"/>
                </a:solidFill>
              </a:rPr>
              <a:t>patients since last week, a second consecutive weekly rise</a:t>
            </a: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a:solidFill>
                  <a:srgbClr val="002060"/>
                </a:solidFill>
              </a:rPr>
              <a:t>The proportion of patients waiting over 12 weeks </a:t>
            </a:r>
            <a:r>
              <a:rPr lang="en-GB" sz="1500" dirty="0" smtClean="0">
                <a:solidFill>
                  <a:srgbClr val="002060"/>
                </a:solidFill>
              </a:rPr>
              <a:t>has fallen slightly for the second consecutive week, to </a:t>
            </a:r>
            <a:r>
              <a:rPr lang="en-GB" sz="1500" b="1" dirty="0" smtClean="0">
                <a:solidFill>
                  <a:srgbClr val="002060"/>
                </a:solidFill>
              </a:rPr>
              <a:t>76.6%</a:t>
            </a:r>
          </a:p>
          <a:p>
            <a:pPr marL="171450" indent="-171450">
              <a:buFont typeface="Arial" panose="020B0604020202020204" pitchFamily="34" charset="0"/>
              <a:buChar char="•"/>
            </a:pPr>
            <a:endParaRPr lang="en-GB" sz="700" b="1" dirty="0">
              <a:solidFill>
                <a:srgbClr val="002060"/>
              </a:solidFill>
            </a:endParaRPr>
          </a:p>
          <a:p>
            <a:pPr marL="171450" indent="-171450">
              <a:buFont typeface="Arial" panose="020B0604020202020204" pitchFamily="34" charset="0"/>
              <a:buChar char="•"/>
            </a:pPr>
            <a:r>
              <a:rPr lang="en-GB" sz="1500" dirty="0" smtClean="0">
                <a:solidFill>
                  <a:srgbClr val="002060"/>
                </a:solidFill>
              </a:rPr>
              <a:t>The number of patients waiting over 104 weeks is </a:t>
            </a:r>
            <a:r>
              <a:rPr lang="en-GB" sz="1500" b="1" dirty="0" smtClean="0">
                <a:solidFill>
                  <a:srgbClr val="002060"/>
                </a:solidFill>
              </a:rPr>
              <a:t>2,257</a:t>
            </a:r>
            <a:r>
              <a:rPr lang="en-GB" sz="1500" dirty="0" smtClean="0">
                <a:solidFill>
                  <a:srgbClr val="002060"/>
                </a:solidFill>
              </a:rPr>
              <a:t> (13.0% of the waiting list), a slight fall from 2,278 the </a:t>
            </a:r>
            <a:r>
              <a:rPr lang="en-GB" sz="1500" dirty="0">
                <a:solidFill>
                  <a:srgbClr val="002060"/>
                </a:solidFill>
              </a:rPr>
              <a:t>previous week </a:t>
            </a:r>
            <a:r>
              <a:rPr lang="en-GB" sz="1500" dirty="0" smtClean="0">
                <a:solidFill>
                  <a:srgbClr val="002060"/>
                </a:solidFill>
              </a:rPr>
              <a:t>(13.2% </a:t>
            </a:r>
            <a:r>
              <a:rPr lang="en-GB" sz="1500" dirty="0">
                <a:solidFill>
                  <a:srgbClr val="002060"/>
                </a:solidFill>
              </a:rPr>
              <a:t>of the waiting list)</a:t>
            </a:r>
            <a:endParaRPr lang="en-GB" sz="1500" dirty="0" smtClean="0">
              <a:solidFill>
                <a:srgbClr val="002060"/>
              </a:solidFill>
            </a:endParaRP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proportion of patients unavailable (all reasons) is </a:t>
            </a:r>
            <a:r>
              <a:rPr lang="en-GB" sz="1500" b="1" dirty="0" smtClean="0">
                <a:solidFill>
                  <a:srgbClr val="002060"/>
                </a:solidFill>
              </a:rPr>
              <a:t>2.6%</a:t>
            </a:r>
          </a:p>
          <a:p>
            <a:endParaRPr lang="en-GB" sz="700" dirty="0">
              <a:solidFill>
                <a:srgbClr val="FF0000"/>
              </a:solidFill>
            </a:endParaRPr>
          </a:p>
          <a:p>
            <a:pPr marL="171450" indent="-171450">
              <a:buFont typeface="Arial" panose="020B0604020202020204" pitchFamily="34" charset="0"/>
              <a:buChar char="•"/>
            </a:pPr>
            <a:r>
              <a:rPr lang="en-GB" sz="1500" dirty="0">
                <a:solidFill>
                  <a:srgbClr val="002060"/>
                </a:solidFill>
              </a:rPr>
              <a:t>The longest waiting patient </a:t>
            </a:r>
            <a:r>
              <a:rPr lang="en-GB" sz="1500" dirty="0" smtClean="0">
                <a:solidFill>
                  <a:srgbClr val="002060"/>
                </a:solidFill>
              </a:rPr>
              <a:t>has been waiting for 1,930 days (Plastic Surgery </a:t>
            </a:r>
            <a:r>
              <a:rPr lang="en-GB" sz="1500" dirty="0" err="1" smtClean="0">
                <a:solidFill>
                  <a:srgbClr val="002060"/>
                </a:solidFill>
              </a:rPr>
              <a:t>ESCatS</a:t>
            </a:r>
            <a:r>
              <a:rPr lang="en-GB" sz="1500" dirty="0" smtClean="0">
                <a:solidFill>
                  <a:srgbClr val="002060"/>
                </a:solidFill>
              </a:rPr>
              <a:t> 3) and is not booked</a:t>
            </a:r>
          </a:p>
          <a:p>
            <a:pPr marL="171450" indent="-171450">
              <a:buFont typeface="Arial" panose="020B0604020202020204" pitchFamily="34" charset="0"/>
              <a:buChar char="•"/>
            </a:pPr>
            <a:endParaRPr lang="en-GB" sz="700" dirty="0" smtClean="0">
              <a:solidFill>
                <a:srgbClr val="002060"/>
              </a:solidFill>
            </a:endParaRPr>
          </a:p>
          <a:p>
            <a:pPr marL="171450" indent="-171450">
              <a:buFont typeface="Arial" panose="020B0604020202020204" pitchFamily="34" charset="0"/>
              <a:buChar char="•"/>
            </a:pPr>
            <a:r>
              <a:rPr lang="en-GB" sz="1500" dirty="0" smtClean="0">
                <a:solidFill>
                  <a:srgbClr val="002060"/>
                </a:solidFill>
              </a:rPr>
              <a:t>2 of the 20 longest waiting patients have been booked</a:t>
            </a: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longest waiting urgent/USC patient has been waiting 580 days (Cardiology), and is not booked to come in</a:t>
            </a: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smtClean="0">
                <a:solidFill>
                  <a:srgbClr val="002060"/>
                </a:solidFill>
              </a:rPr>
              <a:t>6 of the 20 longest waiting urgent/USC patients have been booked</a:t>
            </a: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err="1">
                <a:solidFill>
                  <a:srgbClr val="002060"/>
                </a:solidFill>
              </a:rPr>
              <a:t>ESCatS</a:t>
            </a:r>
            <a:r>
              <a:rPr lang="en-GB" sz="1500" dirty="0">
                <a:solidFill>
                  <a:srgbClr val="002060"/>
                </a:solidFill>
              </a:rPr>
              <a:t> 1 activity had been increasing but </a:t>
            </a:r>
            <a:r>
              <a:rPr lang="en-GB" sz="1500" dirty="0" smtClean="0">
                <a:solidFill>
                  <a:srgbClr val="002060"/>
                </a:solidFill>
              </a:rPr>
              <a:t>fell in </a:t>
            </a:r>
            <a:r>
              <a:rPr lang="en-GB" sz="1500" dirty="0">
                <a:solidFill>
                  <a:srgbClr val="002060"/>
                </a:solidFill>
              </a:rPr>
              <a:t>early July; </a:t>
            </a:r>
            <a:r>
              <a:rPr lang="en-GB" sz="1500" dirty="0" smtClean="0">
                <a:solidFill>
                  <a:srgbClr val="002060"/>
                </a:solidFill>
              </a:rPr>
              <a:t>it has been increasing through August. </a:t>
            </a:r>
            <a:r>
              <a:rPr lang="en-GB" sz="1500" dirty="0">
                <a:solidFill>
                  <a:srgbClr val="002060"/>
                </a:solidFill>
              </a:rPr>
              <a:t>The overall ESCatS1 activity level remains higher than in </a:t>
            </a:r>
            <a:r>
              <a:rPr lang="en-GB" sz="1500" dirty="0" smtClean="0">
                <a:solidFill>
                  <a:srgbClr val="002060"/>
                </a:solidFill>
              </a:rPr>
              <a:t>2019</a:t>
            </a:r>
            <a:endParaRPr lang="en-GB" sz="1500" dirty="0">
              <a:solidFill>
                <a:srgbClr val="002060"/>
              </a:solidFill>
            </a:endParaRPr>
          </a:p>
        </p:txBody>
      </p:sp>
      <p:sp>
        <p:nvSpPr>
          <p:cNvPr id="11" name="TextBox 10"/>
          <p:cNvSpPr txBox="1"/>
          <p:nvPr/>
        </p:nvSpPr>
        <p:spPr>
          <a:xfrm>
            <a:off x="6210322" y="2839477"/>
            <a:ext cx="5981678" cy="2754600"/>
          </a:xfrm>
          <a:prstGeom prst="rect">
            <a:avLst/>
          </a:prstGeom>
          <a:noFill/>
        </p:spPr>
        <p:txBody>
          <a:bodyPr wrap="square" rtlCol="0">
            <a:spAutoFit/>
          </a:bodyPr>
          <a:lstStyle/>
          <a:p>
            <a:r>
              <a:rPr lang="en-GB" sz="1500" dirty="0" smtClean="0">
                <a:solidFill>
                  <a:srgbClr val="002060"/>
                </a:solidFill>
              </a:rPr>
              <a:t>Specialties </a:t>
            </a:r>
            <a:r>
              <a:rPr lang="en-GB" sz="1500" dirty="0">
                <a:solidFill>
                  <a:srgbClr val="002060"/>
                </a:solidFill>
              </a:rPr>
              <a:t>to </a:t>
            </a:r>
            <a:r>
              <a:rPr lang="en-GB" sz="1500" dirty="0" smtClean="0">
                <a:solidFill>
                  <a:srgbClr val="002060"/>
                </a:solidFill>
              </a:rPr>
              <a:t>note:</a:t>
            </a:r>
          </a:p>
          <a:p>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Orthopaedic </a:t>
            </a:r>
            <a:r>
              <a:rPr lang="en-GB" sz="1500" dirty="0">
                <a:solidFill>
                  <a:srgbClr val="002060"/>
                </a:solidFill>
              </a:rPr>
              <a:t>TTG waiting list size has fallen slightly since early July, however 83% of patients are now waiting longer than 12 weeks. There are 1342 patients waiting longer than 52 weeks, and 302 patients waiting longer than 104 weeks. Only 2 of the 20 longest waiting patients are booked to come in; 5 of the 20 longest waiting </a:t>
            </a:r>
            <a:r>
              <a:rPr lang="en-GB" sz="1500" dirty="0" err="1">
                <a:solidFill>
                  <a:srgbClr val="002060"/>
                </a:solidFill>
              </a:rPr>
              <a:t>ESCatS</a:t>
            </a:r>
            <a:r>
              <a:rPr lang="en-GB" sz="1500" dirty="0">
                <a:solidFill>
                  <a:srgbClr val="002060"/>
                </a:solidFill>
              </a:rPr>
              <a:t> 1 patients have been booked.</a:t>
            </a:r>
          </a:p>
          <a:p>
            <a:pPr marL="171450" indent="-171450">
              <a:buFont typeface="Arial" panose="020B0604020202020204" pitchFamily="34" charset="0"/>
              <a:buChar char="•"/>
            </a:pPr>
            <a:endParaRPr lang="en-GB" sz="1500" dirty="0">
              <a:solidFill>
                <a:srgbClr val="002060"/>
              </a:solidFill>
            </a:endParaRPr>
          </a:p>
          <a:p>
            <a:pPr marL="171450" indent="-171450">
              <a:buFont typeface="Arial" panose="020B0604020202020204" pitchFamily="34" charset="0"/>
              <a:buChar char="•"/>
            </a:pPr>
            <a:r>
              <a:rPr lang="en-GB" sz="1500" dirty="0" smtClean="0">
                <a:solidFill>
                  <a:srgbClr val="002060"/>
                </a:solidFill>
              </a:rPr>
              <a:t>Gynaecology </a:t>
            </a:r>
            <a:r>
              <a:rPr lang="en-GB" sz="1500" dirty="0">
                <a:solidFill>
                  <a:srgbClr val="002060"/>
                </a:solidFill>
              </a:rPr>
              <a:t>has 51% of patients waiting longer than 52 weeks and 24% waiting longer than 104 weeks. All of the 20 longest waiting patients have waited for over 3 years; only 2 have been booked to come in.</a:t>
            </a:r>
          </a:p>
        </p:txBody>
      </p:sp>
      <p:pic>
        <p:nvPicPr>
          <p:cNvPr id="5" name="Picture 4"/>
          <p:cNvPicPr>
            <a:picLocks noChangeAspect="1"/>
          </p:cNvPicPr>
          <p:nvPr/>
        </p:nvPicPr>
        <p:blipFill>
          <a:blip r:embed="rId3"/>
          <a:stretch>
            <a:fillRect/>
          </a:stretch>
        </p:blipFill>
        <p:spPr>
          <a:xfrm>
            <a:off x="100994" y="833810"/>
            <a:ext cx="5912946" cy="1114269"/>
          </a:xfrm>
          <a:prstGeom prst="rect">
            <a:avLst/>
          </a:prstGeom>
        </p:spPr>
      </p:pic>
      <p:pic>
        <p:nvPicPr>
          <p:cNvPr id="7" name="Picture 6"/>
          <p:cNvPicPr>
            <a:picLocks noChangeAspect="1"/>
          </p:cNvPicPr>
          <p:nvPr/>
        </p:nvPicPr>
        <p:blipFill>
          <a:blip r:embed="rId4"/>
          <a:stretch>
            <a:fillRect/>
          </a:stretch>
        </p:blipFill>
        <p:spPr>
          <a:xfrm>
            <a:off x="6058223" y="830997"/>
            <a:ext cx="2879985" cy="1859450"/>
          </a:xfrm>
          <a:prstGeom prst="rect">
            <a:avLst/>
          </a:prstGeom>
        </p:spPr>
      </p:pic>
      <p:pic>
        <p:nvPicPr>
          <p:cNvPr id="9" name="Picture 8"/>
          <p:cNvPicPr>
            <a:picLocks noChangeAspect="1"/>
          </p:cNvPicPr>
          <p:nvPr/>
        </p:nvPicPr>
        <p:blipFill>
          <a:blip r:embed="rId5"/>
          <a:stretch>
            <a:fillRect/>
          </a:stretch>
        </p:blipFill>
        <p:spPr>
          <a:xfrm>
            <a:off x="8985633" y="830996"/>
            <a:ext cx="2690552" cy="1862425"/>
          </a:xfrm>
          <a:prstGeom prst="rect">
            <a:avLst/>
          </a:prstGeom>
        </p:spPr>
      </p:pic>
    </p:spTree>
    <p:extLst>
      <p:ext uri="{BB962C8B-B14F-4D97-AF65-F5344CB8AC3E}">
        <p14:creationId xmlns:p14="http://schemas.microsoft.com/office/powerpoint/2010/main" val="259540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209477" y="4377167"/>
            <a:ext cx="5982524" cy="1323439"/>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Current Q3 2022 performance </a:t>
            </a:r>
            <a:r>
              <a:rPr lang="en-GB" sz="1600" dirty="0">
                <a:solidFill>
                  <a:srgbClr val="002060"/>
                </a:solidFill>
              </a:rPr>
              <a:t>against the 62 day standard </a:t>
            </a:r>
            <a:r>
              <a:rPr lang="en-GB" sz="1600" dirty="0" smtClean="0">
                <a:solidFill>
                  <a:srgbClr val="002060"/>
                </a:solidFill>
              </a:rPr>
              <a:t>remains at 73%, well below the national standard of 95%</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Performance against the 62 day standard </a:t>
            </a:r>
            <a:r>
              <a:rPr lang="en-GB" sz="1600" dirty="0" smtClean="0">
                <a:solidFill>
                  <a:srgbClr val="002060"/>
                </a:solidFill>
              </a:rPr>
              <a:t>for Q1 </a:t>
            </a:r>
            <a:r>
              <a:rPr lang="en-GB" sz="1600" dirty="0">
                <a:solidFill>
                  <a:srgbClr val="002060"/>
                </a:solidFill>
              </a:rPr>
              <a:t>2022 was 74</a:t>
            </a:r>
            <a:r>
              <a:rPr lang="en-GB" sz="1600" dirty="0" smtClean="0">
                <a:solidFill>
                  <a:srgbClr val="002060"/>
                </a:solidFill>
              </a:rPr>
              <a:t>%, and for Q2 2022 was 73%</a:t>
            </a:r>
            <a:endParaRPr lang="en-GB" sz="1600" dirty="0">
              <a:solidFill>
                <a:srgbClr val="002060"/>
              </a:solidFill>
            </a:endParaRPr>
          </a:p>
        </p:txBody>
      </p:sp>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Cancer waiting times performance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Improvement in 31-day performance; 62-day performance below national standard</a:t>
            </a:r>
            <a:endParaRPr lang="en-GB" sz="2000" dirty="0">
              <a:solidFill>
                <a:srgbClr val="002060"/>
              </a:solidFill>
            </a:endParaRPr>
          </a:p>
        </p:txBody>
      </p:sp>
      <p:sp>
        <p:nvSpPr>
          <p:cNvPr id="9" name="TextBox 8"/>
          <p:cNvSpPr txBox="1"/>
          <p:nvPr/>
        </p:nvSpPr>
        <p:spPr>
          <a:xfrm>
            <a:off x="125920" y="4377167"/>
            <a:ext cx="5720965" cy="1569660"/>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Current Q3 2022 performance </a:t>
            </a:r>
            <a:r>
              <a:rPr lang="en-GB" sz="1600" dirty="0">
                <a:solidFill>
                  <a:srgbClr val="002060"/>
                </a:solidFill>
              </a:rPr>
              <a:t>against the 31 day standard </a:t>
            </a:r>
            <a:r>
              <a:rPr lang="en-GB" sz="1600" dirty="0" smtClean="0">
                <a:solidFill>
                  <a:srgbClr val="002060"/>
                </a:solidFill>
              </a:rPr>
              <a:t>remains at  95%</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Performance against the 31 day standard for Q1 2022 was 92</a:t>
            </a:r>
            <a:r>
              <a:rPr lang="en-GB" sz="1600" dirty="0" smtClean="0">
                <a:solidFill>
                  <a:srgbClr val="002060"/>
                </a:solidFill>
              </a:rPr>
              <a:t>%, and for Q2 2022 was 94%</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p:txBody>
      </p:sp>
      <p:pic>
        <p:nvPicPr>
          <p:cNvPr id="5" name="Picture 4"/>
          <p:cNvPicPr>
            <a:picLocks noChangeAspect="1"/>
          </p:cNvPicPr>
          <p:nvPr/>
        </p:nvPicPr>
        <p:blipFill>
          <a:blip r:embed="rId3"/>
          <a:stretch>
            <a:fillRect/>
          </a:stretch>
        </p:blipFill>
        <p:spPr>
          <a:xfrm>
            <a:off x="251094" y="931110"/>
            <a:ext cx="3424091" cy="3413714"/>
          </a:xfrm>
          <a:prstGeom prst="rect">
            <a:avLst/>
          </a:prstGeom>
        </p:spPr>
      </p:pic>
      <p:pic>
        <p:nvPicPr>
          <p:cNvPr id="6" name="Picture 5"/>
          <p:cNvPicPr>
            <a:picLocks noChangeAspect="1"/>
          </p:cNvPicPr>
          <p:nvPr/>
        </p:nvPicPr>
        <p:blipFill>
          <a:blip r:embed="rId4"/>
          <a:stretch>
            <a:fillRect/>
          </a:stretch>
        </p:blipFill>
        <p:spPr>
          <a:xfrm>
            <a:off x="6209477" y="926752"/>
            <a:ext cx="3295008" cy="3426002"/>
          </a:xfrm>
          <a:prstGeom prst="rect">
            <a:avLst/>
          </a:prstGeom>
        </p:spPr>
      </p:pic>
    </p:spTree>
    <p:extLst>
      <p:ext uri="{BB962C8B-B14F-4D97-AF65-F5344CB8AC3E}">
        <p14:creationId xmlns:p14="http://schemas.microsoft.com/office/powerpoint/2010/main" val="2809228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Mental health waiting times performance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i="1" dirty="0" smtClean="0">
                <a:solidFill>
                  <a:srgbClr val="002060"/>
                </a:solidFill>
              </a:rPr>
              <a:t>No update this week</a:t>
            </a:r>
            <a:endParaRPr lang="en-GB" sz="2000" i="1" dirty="0">
              <a:solidFill>
                <a:srgbClr val="002060"/>
              </a:solidFill>
            </a:endParaRPr>
          </a:p>
        </p:txBody>
      </p:sp>
      <p:sp>
        <p:nvSpPr>
          <p:cNvPr id="9" name="TextBox 8"/>
          <p:cNvSpPr txBox="1"/>
          <p:nvPr/>
        </p:nvSpPr>
        <p:spPr>
          <a:xfrm>
            <a:off x="125919" y="4845697"/>
            <a:ext cx="5633044" cy="1323439"/>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After falling below the 90% target in April 2022, performance has returned to above target</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b="1" dirty="0" smtClean="0">
                <a:solidFill>
                  <a:srgbClr val="002060"/>
                </a:solidFill>
              </a:rPr>
              <a:t>Compliance at 92.9% for July </a:t>
            </a:r>
            <a:r>
              <a:rPr lang="en-GB" sz="1600" dirty="0" smtClean="0">
                <a:solidFill>
                  <a:srgbClr val="002060"/>
                </a:solidFill>
              </a:rPr>
              <a:t>2022, a drop from 97.3% in June</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p:txBody>
      </p:sp>
      <p:pic>
        <p:nvPicPr>
          <p:cNvPr id="6" name="Picture 5"/>
          <p:cNvPicPr>
            <a:picLocks noChangeAspect="1"/>
          </p:cNvPicPr>
          <p:nvPr/>
        </p:nvPicPr>
        <p:blipFill>
          <a:blip r:embed="rId3"/>
          <a:stretch>
            <a:fillRect/>
          </a:stretch>
        </p:blipFill>
        <p:spPr>
          <a:xfrm>
            <a:off x="226955" y="931111"/>
            <a:ext cx="4793453" cy="3783694"/>
          </a:xfrm>
          <a:prstGeom prst="rect">
            <a:avLst/>
          </a:prstGeom>
        </p:spPr>
      </p:pic>
      <p:pic>
        <p:nvPicPr>
          <p:cNvPr id="7" name="Picture 6"/>
          <p:cNvPicPr>
            <a:picLocks noChangeAspect="1"/>
          </p:cNvPicPr>
          <p:nvPr/>
        </p:nvPicPr>
        <p:blipFill>
          <a:blip r:embed="rId4"/>
          <a:stretch>
            <a:fillRect/>
          </a:stretch>
        </p:blipFill>
        <p:spPr>
          <a:xfrm>
            <a:off x="6312877" y="931111"/>
            <a:ext cx="4668715" cy="3752263"/>
          </a:xfrm>
          <a:prstGeom prst="rect">
            <a:avLst/>
          </a:prstGeom>
        </p:spPr>
      </p:pic>
      <p:sp>
        <p:nvSpPr>
          <p:cNvPr id="12" name="TextBox 11"/>
          <p:cNvSpPr txBox="1"/>
          <p:nvPr/>
        </p:nvSpPr>
        <p:spPr>
          <a:xfrm>
            <a:off x="6312877" y="4845696"/>
            <a:ext cx="5633044" cy="1323439"/>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Performance remains consistently below the 90% target, having fallen below 80% in February 2022</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b="1" dirty="0" smtClean="0">
                <a:solidFill>
                  <a:srgbClr val="002060"/>
                </a:solidFill>
              </a:rPr>
              <a:t>Compliance at 72.6% for July </a:t>
            </a:r>
            <a:r>
              <a:rPr lang="en-GB" sz="1600" dirty="0" smtClean="0">
                <a:solidFill>
                  <a:srgbClr val="002060"/>
                </a:solidFill>
              </a:rPr>
              <a:t>2022, the same level as June</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p:txBody>
      </p:sp>
    </p:spTree>
    <p:extLst>
      <p:ext uri="{BB962C8B-B14F-4D97-AF65-F5344CB8AC3E}">
        <p14:creationId xmlns:p14="http://schemas.microsoft.com/office/powerpoint/2010/main" val="212267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Ward Safety Status</a:t>
            </a:r>
            <a:endParaRPr lang="en-GB" sz="1400" b="1" dirty="0">
              <a:solidFill>
                <a:srgbClr val="002060"/>
              </a:solidFill>
            </a:endParaRPr>
          </a:p>
        </p:txBody>
      </p:sp>
      <p:sp>
        <p:nvSpPr>
          <p:cNvPr id="13" name="TextBox 12"/>
          <p:cNvSpPr txBox="1"/>
          <p:nvPr/>
        </p:nvSpPr>
        <p:spPr>
          <a:xfrm>
            <a:off x="5572779" y="1258009"/>
            <a:ext cx="6183792"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The overall trend data shows for the week beginning 4 September </a:t>
            </a:r>
            <a:r>
              <a:rPr lang="en-GB" sz="1600" b="1" dirty="0" smtClean="0">
                <a:solidFill>
                  <a:srgbClr val="002060"/>
                </a:solidFill>
              </a:rPr>
              <a:t>50.6%</a:t>
            </a:r>
            <a:r>
              <a:rPr lang="en-GB" sz="1600" dirty="0" smtClean="0">
                <a:solidFill>
                  <a:srgbClr val="002060"/>
                </a:solidFill>
              </a:rPr>
              <a:t> of wards reported a red or amber RAG status, an increase from 49.4% the week before</a:t>
            </a:r>
          </a:p>
          <a:p>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Red RAG status reports have increased to </a:t>
            </a:r>
            <a:r>
              <a:rPr lang="en-GB" sz="1600" b="1" dirty="0" smtClean="0">
                <a:solidFill>
                  <a:srgbClr val="002060"/>
                </a:solidFill>
              </a:rPr>
              <a:t>18.9% </a:t>
            </a:r>
            <a:r>
              <a:rPr lang="en-GB" sz="1600" dirty="0" smtClean="0">
                <a:solidFill>
                  <a:srgbClr val="002060"/>
                </a:solidFill>
              </a:rPr>
              <a:t>from 13.6% the previous week, and are now at the highest level since early July</a:t>
            </a: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Increase in red RAG status last week</a:t>
            </a:r>
            <a:endParaRPr lang="en-GB" sz="1400" dirty="0">
              <a:solidFill>
                <a:srgbClr val="002060"/>
              </a:solidFill>
            </a:endParaRPr>
          </a:p>
        </p:txBody>
      </p:sp>
      <p:pic>
        <p:nvPicPr>
          <p:cNvPr id="2" name="Picture 1"/>
          <p:cNvPicPr>
            <a:picLocks noChangeAspect="1"/>
          </p:cNvPicPr>
          <p:nvPr/>
        </p:nvPicPr>
        <p:blipFill>
          <a:blip r:embed="rId3"/>
          <a:stretch>
            <a:fillRect/>
          </a:stretch>
        </p:blipFill>
        <p:spPr>
          <a:xfrm>
            <a:off x="242189" y="932120"/>
            <a:ext cx="5211187" cy="3631088"/>
          </a:xfrm>
          <a:prstGeom prst="rect">
            <a:avLst/>
          </a:prstGeom>
        </p:spPr>
      </p:pic>
    </p:spTree>
    <p:extLst>
      <p:ext uri="{BB962C8B-B14F-4D97-AF65-F5344CB8AC3E}">
        <p14:creationId xmlns:p14="http://schemas.microsoft.com/office/powerpoint/2010/main" val="2661439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Hospital bed occupancy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Remains at very high levels with some areas at, near, or above 100%  </a:t>
            </a:r>
            <a:endParaRPr lang="en-GB" sz="1400" dirty="0">
              <a:solidFill>
                <a:srgbClr val="002060"/>
              </a:solidFill>
            </a:endParaRPr>
          </a:p>
        </p:txBody>
      </p:sp>
      <p:sp>
        <p:nvSpPr>
          <p:cNvPr id="17" name="Rectangle 16"/>
          <p:cNvSpPr/>
          <p:nvPr/>
        </p:nvSpPr>
        <p:spPr>
          <a:xfrm>
            <a:off x="4053358" y="812344"/>
            <a:ext cx="3987897" cy="584775"/>
          </a:xfrm>
          <a:prstGeom prst="rect">
            <a:avLst/>
          </a:prstGeom>
        </p:spPr>
        <p:txBody>
          <a:bodyPr wrap="square">
            <a:spAutoFit/>
          </a:bodyPr>
          <a:lstStyle/>
          <a:p>
            <a:r>
              <a:rPr lang="en-GB" sz="1600" dirty="0" smtClean="0">
                <a:solidFill>
                  <a:schemeClr val="accent5">
                    <a:lumMod val="50000"/>
                  </a:schemeClr>
                </a:solidFill>
              </a:rPr>
              <a:t>Rosewell House occupancy remains very high, and continues to exceed 100% on occasion</a:t>
            </a:r>
            <a:endParaRPr lang="en-GB" sz="1600" dirty="0"/>
          </a:p>
        </p:txBody>
      </p:sp>
      <p:sp>
        <p:nvSpPr>
          <p:cNvPr id="19" name="Rectangle 18"/>
          <p:cNvSpPr/>
          <p:nvPr/>
        </p:nvSpPr>
        <p:spPr>
          <a:xfrm>
            <a:off x="4076985" y="2565866"/>
            <a:ext cx="4102049" cy="584775"/>
          </a:xfrm>
          <a:prstGeom prst="rect">
            <a:avLst/>
          </a:prstGeom>
        </p:spPr>
        <p:txBody>
          <a:bodyPr wrap="square">
            <a:spAutoFit/>
          </a:bodyPr>
          <a:lstStyle/>
          <a:p>
            <a:r>
              <a:rPr lang="en-GB" sz="1600" dirty="0" smtClean="0">
                <a:solidFill>
                  <a:schemeClr val="accent5">
                    <a:lumMod val="50000"/>
                  </a:schemeClr>
                </a:solidFill>
              </a:rPr>
              <a:t>Aberdeenshire community hospital occupancy remains high</a:t>
            </a:r>
            <a:endParaRPr lang="en-GB" sz="1600" dirty="0"/>
          </a:p>
        </p:txBody>
      </p:sp>
      <p:sp>
        <p:nvSpPr>
          <p:cNvPr id="21" name="Rectangle 20"/>
          <p:cNvSpPr/>
          <p:nvPr/>
        </p:nvSpPr>
        <p:spPr>
          <a:xfrm>
            <a:off x="8139674" y="812344"/>
            <a:ext cx="3952248" cy="584775"/>
          </a:xfrm>
          <a:prstGeom prst="rect">
            <a:avLst/>
          </a:prstGeom>
        </p:spPr>
        <p:txBody>
          <a:bodyPr wrap="square">
            <a:spAutoFit/>
          </a:bodyPr>
          <a:lstStyle/>
          <a:p>
            <a:r>
              <a:rPr lang="en-GB" sz="1600" dirty="0" smtClean="0">
                <a:solidFill>
                  <a:schemeClr val="accent5">
                    <a:lumMod val="50000"/>
                  </a:schemeClr>
                </a:solidFill>
              </a:rPr>
              <a:t>Moray community hospital occupancy remains very high, near 100%</a:t>
            </a:r>
            <a:endParaRPr lang="en-GB" sz="1600" dirty="0"/>
          </a:p>
        </p:txBody>
      </p:sp>
      <p:pic>
        <p:nvPicPr>
          <p:cNvPr id="24" name="Picture 23"/>
          <p:cNvPicPr>
            <a:picLocks noChangeAspect="1"/>
          </p:cNvPicPr>
          <p:nvPr/>
        </p:nvPicPr>
        <p:blipFill>
          <a:blip r:embed="rId3"/>
          <a:stretch>
            <a:fillRect/>
          </a:stretch>
        </p:blipFill>
        <p:spPr>
          <a:xfrm>
            <a:off x="8281264" y="2735744"/>
            <a:ext cx="3471882" cy="991966"/>
          </a:xfrm>
          <a:prstGeom prst="rect">
            <a:avLst/>
          </a:prstGeom>
        </p:spPr>
      </p:pic>
      <p:sp>
        <p:nvSpPr>
          <p:cNvPr id="25" name="Rectangle 24"/>
          <p:cNvSpPr/>
          <p:nvPr/>
        </p:nvSpPr>
        <p:spPr>
          <a:xfrm>
            <a:off x="4171470" y="4481474"/>
            <a:ext cx="4163529" cy="584775"/>
          </a:xfrm>
          <a:prstGeom prst="rect">
            <a:avLst/>
          </a:prstGeom>
        </p:spPr>
        <p:txBody>
          <a:bodyPr wrap="square">
            <a:spAutoFit/>
          </a:bodyPr>
          <a:lstStyle/>
          <a:p>
            <a:r>
              <a:rPr lang="en-GB" sz="1600" dirty="0" smtClean="0">
                <a:solidFill>
                  <a:schemeClr val="accent5">
                    <a:lumMod val="50000"/>
                  </a:schemeClr>
                </a:solidFill>
              </a:rPr>
              <a:t>Woodend community occupancy remains very high, at or near 100%</a:t>
            </a:r>
            <a:endParaRPr lang="en-GB" sz="1600" dirty="0"/>
          </a:p>
        </p:txBody>
      </p:sp>
      <p:sp>
        <p:nvSpPr>
          <p:cNvPr id="26" name="TextBox 25"/>
          <p:cNvSpPr txBox="1"/>
          <p:nvPr/>
        </p:nvSpPr>
        <p:spPr>
          <a:xfrm>
            <a:off x="8677469" y="6594203"/>
            <a:ext cx="3535146" cy="261610"/>
          </a:xfrm>
          <a:prstGeom prst="rect">
            <a:avLst/>
          </a:prstGeom>
          <a:noFill/>
        </p:spPr>
        <p:txBody>
          <a:bodyPr wrap="square" rtlCol="0">
            <a:spAutoFit/>
          </a:bodyPr>
          <a:lstStyle/>
          <a:p>
            <a:r>
              <a:rPr lang="en-GB" sz="1050" dirty="0" smtClean="0">
                <a:solidFill>
                  <a:srgbClr val="002060"/>
                </a:solidFill>
              </a:rPr>
              <a:t>Dr Gray’s and Moray bed numbers are currently under review</a:t>
            </a:r>
            <a:endParaRPr lang="en-GB" sz="1050" dirty="0">
              <a:solidFill>
                <a:srgbClr val="002060"/>
              </a:solidFill>
            </a:endParaRPr>
          </a:p>
        </p:txBody>
      </p:sp>
      <p:sp>
        <p:nvSpPr>
          <p:cNvPr id="27" name="Rectangle 26"/>
          <p:cNvSpPr/>
          <p:nvPr/>
        </p:nvSpPr>
        <p:spPr>
          <a:xfrm>
            <a:off x="8395" y="6189762"/>
            <a:ext cx="4254760" cy="584775"/>
          </a:xfrm>
          <a:prstGeom prst="rect">
            <a:avLst/>
          </a:prstGeom>
        </p:spPr>
        <p:txBody>
          <a:bodyPr wrap="square">
            <a:spAutoFit/>
          </a:bodyPr>
          <a:lstStyle/>
          <a:p>
            <a:r>
              <a:rPr lang="en-GB" sz="1600" dirty="0" smtClean="0">
                <a:solidFill>
                  <a:schemeClr val="accent5">
                    <a:lumMod val="50000"/>
                  </a:schemeClr>
                </a:solidFill>
              </a:rPr>
              <a:t>RACH continues to have reasonable capacity available</a:t>
            </a:r>
            <a:endParaRPr lang="en-GB" sz="1600" dirty="0"/>
          </a:p>
        </p:txBody>
      </p:sp>
      <p:sp>
        <p:nvSpPr>
          <p:cNvPr id="15" name="Rectangle 14"/>
          <p:cNvSpPr/>
          <p:nvPr/>
        </p:nvSpPr>
        <p:spPr>
          <a:xfrm>
            <a:off x="0" y="2541443"/>
            <a:ext cx="3974755" cy="584775"/>
          </a:xfrm>
          <a:prstGeom prst="rect">
            <a:avLst/>
          </a:prstGeom>
        </p:spPr>
        <p:txBody>
          <a:bodyPr wrap="square">
            <a:spAutoFit/>
          </a:bodyPr>
          <a:lstStyle/>
          <a:p>
            <a:r>
              <a:rPr lang="en-GB" sz="1600" dirty="0" smtClean="0">
                <a:solidFill>
                  <a:schemeClr val="accent5">
                    <a:lumMod val="50000"/>
                  </a:schemeClr>
                </a:solidFill>
              </a:rPr>
              <a:t>Royal Cornhill occupancy remains very high, exceeding 100% through September</a:t>
            </a:r>
            <a:endParaRPr lang="en-GB" sz="1600" dirty="0"/>
          </a:p>
        </p:txBody>
      </p:sp>
      <p:sp>
        <p:nvSpPr>
          <p:cNvPr id="5" name="Rectangle 4"/>
          <p:cNvSpPr/>
          <p:nvPr/>
        </p:nvSpPr>
        <p:spPr>
          <a:xfrm>
            <a:off x="1" y="800219"/>
            <a:ext cx="4086316" cy="584775"/>
          </a:xfrm>
          <a:prstGeom prst="rect">
            <a:avLst/>
          </a:prstGeom>
        </p:spPr>
        <p:txBody>
          <a:bodyPr wrap="square">
            <a:spAutoFit/>
          </a:bodyPr>
          <a:lstStyle/>
          <a:p>
            <a:r>
              <a:rPr lang="en-GB" sz="1600" dirty="0" smtClean="0">
                <a:solidFill>
                  <a:schemeClr val="accent5">
                    <a:lumMod val="50000"/>
                  </a:schemeClr>
                </a:solidFill>
              </a:rPr>
              <a:t>ARI occupancy </a:t>
            </a:r>
            <a:r>
              <a:rPr lang="en-GB" sz="1600" dirty="0">
                <a:solidFill>
                  <a:schemeClr val="accent5">
                    <a:lumMod val="50000"/>
                  </a:schemeClr>
                </a:solidFill>
              </a:rPr>
              <a:t>remains at very high </a:t>
            </a:r>
            <a:r>
              <a:rPr lang="en-GB" sz="1600" dirty="0" smtClean="0">
                <a:solidFill>
                  <a:schemeClr val="accent5">
                    <a:lumMod val="50000"/>
                  </a:schemeClr>
                </a:solidFill>
              </a:rPr>
              <a:t>levels, with an indication of near 100% in the last two days</a:t>
            </a:r>
            <a:endParaRPr lang="en-GB" sz="1600" dirty="0"/>
          </a:p>
        </p:txBody>
      </p:sp>
      <p:pic>
        <p:nvPicPr>
          <p:cNvPr id="2" name="Picture 1"/>
          <p:cNvPicPr>
            <a:picLocks noChangeAspect="1"/>
          </p:cNvPicPr>
          <p:nvPr/>
        </p:nvPicPr>
        <p:blipFill>
          <a:blip r:embed="rId4"/>
          <a:stretch>
            <a:fillRect/>
          </a:stretch>
        </p:blipFill>
        <p:spPr>
          <a:xfrm>
            <a:off x="4254760" y="5009921"/>
            <a:ext cx="4161483" cy="1387161"/>
          </a:xfrm>
          <a:prstGeom prst="rect">
            <a:avLst/>
          </a:prstGeom>
        </p:spPr>
      </p:pic>
      <p:pic>
        <p:nvPicPr>
          <p:cNvPr id="3" name="Picture 2"/>
          <p:cNvPicPr>
            <a:picLocks noChangeAspect="1"/>
          </p:cNvPicPr>
          <p:nvPr/>
        </p:nvPicPr>
        <p:blipFill>
          <a:blip r:embed="rId5"/>
          <a:stretch>
            <a:fillRect/>
          </a:stretch>
        </p:blipFill>
        <p:spPr>
          <a:xfrm>
            <a:off x="117309" y="1328361"/>
            <a:ext cx="3959675" cy="1167106"/>
          </a:xfrm>
          <a:prstGeom prst="rect">
            <a:avLst/>
          </a:prstGeom>
        </p:spPr>
      </p:pic>
      <p:pic>
        <p:nvPicPr>
          <p:cNvPr id="6" name="Picture 5"/>
          <p:cNvPicPr>
            <a:picLocks noChangeAspect="1"/>
          </p:cNvPicPr>
          <p:nvPr/>
        </p:nvPicPr>
        <p:blipFill>
          <a:blip r:embed="rId6"/>
          <a:stretch>
            <a:fillRect/>
          </a:stretch>
        </p:blipFill>
        <p:spPr>
          <a:xfrm>
            <a:off x="46573" y="4858929"/>
            <a:ext cx="4216582" cy="1219674"/>
          </a:xfrm>
          <a:prstGeom prst="rect">
            <a:avLst/>
          </a:prstGeom>
        </p:spPr>
      </p:pic>
      <p:sp>
        <p:nvSpPr>
          <p:cNvPr id="14" name="Rectangle 13"/>
          <p:cNvSpPr/>
          <p:nvPr/>
        </p:nvSpPr>
        <p:spPr>
          <a:xfrm>
            <a:off x="2611" y="4417222"/>
            <a:ext cx="4111664" cy="584775"/>
          </a:xfrm>
          <a:prstGeom prst="rect">
            <a:avLst/>
          </a:prstGeom>
        </p:spPr>
        <p:txBody>
          <a:bodyPr wrap="square">
            <a:spAutoFit/>
          </a:bodyPr>
          <a:lstStyle/>
          <a:p>
            <a:r>
              <a:rPr lang="en-GB" sz="1600" dirty="0" smtClean="0">
                <a:solidFill>
                  <a:schemeClr val="accent5">
                    <a:lumMod val="50000"/>
                  </a:schemeClr>
                </a:solidFill>
              </a:rPr>
              <a:t>Dr </a:t>
            </a:r>
            <a:r>
              <a:rPr lang="en-GB" sz="1600" dirty="0" err="1" smtClean="0">
                <a:solidFill>
                  <a:schemeClr val="accent5">
                    <a:lumMod val="50000"/>
                  </a:schemeClr>
                </a:solidFill>
              </a:rPr>
              <a:t>Gray’s</a:t>
            </a:r>
            <a:r>
              <a:rPr lang="en-GB" sz="1600" dirty="0" smtClean="0">
                <a:solidFill>
                  <a:schemeClr val="accent5">
                    <a:lumMod val="50000"/>
                  </a:schemeClr>
                </a:solidFill>
              </a:rPr>
              <a:t> occupancy remains very high; ward 7 reopened at the start of September</a:t>
            </a:r>
          </a:p>
        </p:txBody>
      </p:sp>
      <p:pic>
        <p:nvPicPr>
          <p:cNvPr id="8" name="Picture 7"/>
          <p:cNvPicPr>
            <a:picLocks noChangeAspect="1"/>
          </p:cNvPicPr>
          <p:nvPr/>
        </p:nvPicPr>
        <p:blipFill>
          <a:blip r:embed="rId7"/>
          <a:stretch>
            <a:fillRect/>
          </a:stretch>
        </p:blipFill>
        <p:spPr>
          <a:xfrm>
            <a:off x="85919" y="3080242"/>
            <a:ext cx="4032000" cy="1239146"/>
          </a:xfrm>
          <a:prstGeom prst="rect">
            <a:avLst/>
          </a:prstGeom>
        </p:spPr>
      </p:pic>
      <p:pic>
        <p:nvPicPr>
          <p:cNvPr id="9" name="Picture 8"/>
          <p:cNvPicPr>
            <a:picLocks noChangeAspect="1"/>
          </p:cNvPicPr>
          <p:nvPr/>
        </p:nvPicPr>
        <p:blipFill>
          <a:blip r:embed="rId8"/>
          <a:stretch>
            <a:fillRect/>
          </a:stretch>
        </p:blipFill>
        <p:spPr>
          <a:xfrm>
            <a:off x="4150783" y="1333673"/>
            <a:ext cx="4032000" cy="1121034"/>
          </a:xfrm>
          <a:prstGeom prst="rect">
            <a:avLst/>
          </a:prstGeom>
        </p:spPr>
      </p:pic>
      <p:pic>
        <p:nvPicPr>
          <p:cNvPr id="13" name="Picture 12"/>
          <p:cNvPicPr>
            <a:picLocks noChangeAspect="1"/>
          </p:cNvPicPr>
          <p:nvPr/>
        </p:nvPicPr>
        <p:blipFill>
          <a:blip r:embed="rId9"/>
          <a:stretch>
            <a:fillRect/>
          </a:stretch>
        </p:blipFill>
        <p:spPr>
          <a:xfrm>
            <a:off x="4200194" y="3096877"/>
            <a:ext cx="4104000" cy="1152853"/>
          </a:xfrm>
          <a:prstGeom prst="rect">
            <a:avLst/>
          </a:prstGeom>
        </p:spPr>
      </p:pic>
      <p:pic>
        <p:nvPicPr>
          <p:cNvPr id="16" name="Picture 15"/>
          <p:cNvPicPr>
            <a:picLocks noChangeAspect="1"/>
          </p:cNvPicPr>
          <p:nvPr/>
        </p:nvPicPr>
        <p:blipFill>
          <a:blip r:embed="rId10"/>
          <a:stretch>
            <a:fillRect/>
          </a:stretch>
        </p:blipFill>
        <p:spPr>
          <a:xfrm>
            <a:off x="8230746" y="1365864"/>
            <a:ext cx="3861175" cy="1109669"/>
          </a:xfrm>
          <a:prstGeom prst="rect">
            <a:avLst/>
          </a:prstGeom>
        </p:spPr>
      </p:pic>
    </p:spTree>
    <p:extLst>
      <p:ext uri="{BB962C8B-B14F-4D97-AF65-F5344CB8AC3E}">
        <p14:creationId xmlns:p14="http://schemas.microsoft.com/office/powerpoint/2010/main" val="364840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22724"/>
            <a:ext cx="12192000" cy="5701089"/>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Care Home occupancy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Remains high; 2 homes closed to admissions</a:t>
            </a:r>
          </a:p>
        </p:txBody>
      </p:sp>
      <p:sp>
        <p:nvSpPr>
          <p:cNvPr id="9" name="TextBox 8"/>
          <p:cNvSpPr txBox="1"/>
          <p:nvPr/>
        </p:nvSpPr>
        <p:spPr>
          <a:xfrm>
            <a:off x="0" y="6596390"/>
            <a:ext cx="12192000" cy="261610"/>
          </a:xfrm>
          <a:prstGeom prst="rect">
            <a:avLst/>
          </a:prstGeom>
          <a:noFill/>
        </p:spPr>
        <p:txBody>
          <a:bodyPr wrap="square" rtlCol="0">
            <a:spAutoFit/>
          </a:bodyPr>
          <a:lstStyle/>
          <a:p>
            <a:r>
              <a:rPr lang="en-GB" sz="1100" dirty="0">
                <a:solidFill>
                  <a:srgbClr val="002060"/>
                </a:solidFill>
              </a:rPr>
              <a:t>Care home data is from TURAS which is self reported and not assured centrally. Submission rates are not 100% and are lower at weekends.</a:t>
            </a:r>
          </a:p>
        </p:txBody>
      </p:sp>
      <p:sp>
        <p:nvSpPr>
          <p:cNvPr id="11" name="TextBox 10"/>
          <p:cNvSpPr txBox="1"/>
          <p:nvPr/>
        </p:nvSpPr>
        <p:spPr>
          <a:xfrm>
            <a:off x="7362253" y="2759567"/>
            <a:ext cx="4492579" cy="1415772"/>
          </a:xfrm>
          <a:prstGeom prst="rect">
            <a:avLst/>
          </a:prstGeom>
          <a:solidFill>
            <a:schemeClr val="accent1">
              <a:lumMod val="20000"/>
              <a:lumOff val="80000"/>
            </a:schemeClr>
          </a:solidFill>
        </p:spPr>
        <p:txBody>
          <a:bodyPr wrap="square" rtlCol="0">
            <a:spAutoFit/>
          </a:bodyPr>
          <a:lstStyle/>
          <a:p>
            <a:r>
              <a:rPr lang="en-GB" sz="1100" b="1" dirty="0">
                <a:solidFill>
                  <a:srgbClr val="4472C4">
                    <a:lumMod val="50000"/>
                  </a:srgbClr>
                </a:solidFill>
                <a:latin typeface="Arial" panose="020B0604020202020204" pitchFamily="34" charset="0"/>
                <a:cs typeface="Arial" panose="020B0604020202020204" pitchFamily="34" charset="0"/>
              </a:rPr>
              <a:t>At </a:t>
            </a:r>
            <a:r>
              <a:rPr lang="en-GB" sz="1100" b="1" dirty="0" smtClean="0">
                <a:solidFill>
                  <a:srgbClr val="4472C4">
                    <a:lumMod val="50000"/>
                  </a:srgbClr>
                </a:solidFill>
                <a:latin typeface="Arial" panose="020B0604020202020204" pitchFamily="34" charset="0"/>
                <a:cs typeface="Arial" panose="020B0604020202020204" pitchFamily="34" charset="0"/>
              </a:rPr>
              <a:t>13 September:</a:t>
            </a:r>
          </a:p>
          <a:p>
            <a:endParaRPr lang="en-GB" sz="500" b="1"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dirty="0" smtClean="0">
                <a:solidFill>
                  <a:srgbClr val="4472C4">
                    <a:lumMod val="50000"/>
                  </a:srgbClr>
                </a:solidFill>
                <a:latin typeface="Arial" panose="020B0604020202020204" pitchFamily="34" charset="0"/>
                <a:cs typeface="Arial" panose="020B0604020202020204" pitchFamily="34" charset="0"/>
              </a:rPr>
              <a:t>Outbreaks down from July, 3 homes with confirmed outbreaks, one in each area.</a:t>
            </a:r>
          </a:p>
          <a:p>
            <a:pPr marL="171450" indent="-171450">
              <a:buFont typeface="Arial" panose="020B0604020202020204" pitchFamily="34" charset="0"/>
              <a:buChar char="•"/>
            </a:pPr>
            <a:endParaRPr lang="en-GB" sz="500" b="1"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rgbClr val="4472C4">
                    <a:lumMod val="50000"/>
                  </a:srgbClr>
                </a:solidFill>
                <a:latin typeface="Arial" panose="020B0604020202020204" pitchFamily="34" charset="0"/>
                <a:cs typeface="Arial" panose="020B0604020202020204" pitchFamily="34" charset="0"/>
              </a:rPr>
              <a:t>Number of closed homes also remain low, only 2 homes closed and 1 with control measures in place.</a:t>
            </a:r>
          </a:p>
          <a:p>
            <a:pPr marL="171450" indent="-171450">
              <a:buFont typeface="Arial" panose="020B0604020202020204" pitchFamily="34" charset="0"/>
              <a:buChar char="•"/>
            </a:pPr>
            <a:endParaRPr lang="en-GB" sz="500"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rgbClr val="4472C4">
                    <a:lumMod val="50000"/>
                  </a:srgbClr>
                </a:solidFill>
                <a:latin typeface="Arial" panose="020B0604020202020204" pitchFamily="34" charset="0"/>
                <a:cs typeface="Arial" panose="020B0604020202020204" pitchFamily="34" charset="0"/>
              </a:rPr>
              <a:t>Returns to TURAS have been falling, especially in Moray</a:t>
            </a:r>
            <a:r>
              <a:rPr lang="en-GB" sz="1100" dirty="0" smtClean="0">
                <a:solidFill>
                  <a:srgbClr val="4472C4">
                    <a:lumMod val="50000"/>
                  </a:srgbClr>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500" dirty="0">
              <a:solidFill>
                <a:srgbClr val="4472C4">
                  <a:lumMod val="50000"/>
                </a:srgbClr>
              </a:solidFill>
              <a:latin typeface="Arial" panose="020B0604020202020204" pitchFamily="34" charset="0"/>
              <a:cs typeface="Arial" panose="020B0604020202020204" pitchFamily="34" charset="0"/>
            </a:endParaRPr>
          </a:p>
        </p:txBody>
      </p:sp>
      <p:sp>
        <p:nvSpPr>
          <p:cNvPr id="12" name="TextBox 11"/>
          <p:cNvSpPr txBox="1"/>
          <p:nvPr/>
        </p:nvSpPr>
        <p:spPr>
          <a:xfrm>
            <a:off x="7362252" y="5707974"/>
            <a:ext cx="4492579" cy="430887"/>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GB" sz="1100" dirty="0" smtClean="0">
                <a:solidFill>
                  <a:srgbClr val="4472C4">
                    <a:lumMod val="50000"/>
                  </a:srgbClr>
                </a:solidFill>
                <a:latin typeface="Arial" panose="020B0604020202020204" pitchFamily="34" charset="0"/>
                <a:cs typeface="Arial" panose="020B0604020202020204" pitchFamily="34" charset="0"/>
              </a:rPr>
              <a:t>Occupancy below 60 day average in Shire, above 60 day average in City and Moray.</a:t>
            </a:r>
          </a:p>
        </p:txBody>
      </p:sp>
    </p:spTree>
    <p:extLst>
      <p:ext uri="{BB962C8B-B14F-4D97-AF65-F5344CB8AC3E}">
        <p14:creationId xmlns:p14="http://schemas.microsoft.com/office/powerpoint/2010/main" val="1700872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160" y="828859"/>
            <a:ext cx="12192000" cy="5683866"/>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Delayed Discharges </a:t>
            </a:r>
            <a:r>
              <a:rPr lang="en-GB" sz="2000" dirty="0">
                <a:solidFill>
                  <a:srgbClr val="002060"/>
                </a:solidFill>
              </a:rPr>
              <a:t>(standard delays only)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lvl="0" algn="r"/>
            <a:r>
              <a:rPr lang="en-GB" sz="2000" dirty="0" smtClean="0">
                <a:solidFill>
                  <a:srgbClr val="002060"/>
                </a:solidFill>
              </a:rPr>
              <a:t>City delays continue general downward trend</a:t>
            </a:r>
            <a:endParaRPr lang="en-GB" sz="1400" dirty="0">
              <a:solidFill>
                <a:srgbClr val="002060"/>
              </a:solidFill>
            </a:endParaRPr>
          </a:p>
        </p:txBody>
      </p:sp>
      <p:sp>
        <p:nvSpPr>
          <p:cNvPr id="9" name="TextBox 8"/>
          <p:cNvSpPr txBox="1"/>
          <p:nvPr/>
        </p:nvSpPr>
        <p:spPr>
          <a:xfrm>
            <a:off x="0" y="6442148"/>
            <a:ext cx="9293290" cy="430887"/>
          </a:xfrm>
          <a:prstGeom prst="rect">
            <a:avLst/>
          </a:prstGeom>
          <a:noFill/>
        </p:spPr>
        <p:txBody>
          <a:bodyPr wrap="square" rtlCol="0">
            <a:spAutoFit/>
          </a:bodyPr>
          <a:lstStyle/>
          <a:p>
            <a:r>
              <a:rPr lang="en-GB" sz="1100" dirty="0">
                <a:solidFill>
                  <a:srgbClr val="002060"/>
                </a:solidFill>
              </a:rPr>
              <a:t>Data shown for standard delays only as complex and Code 100 delays are typically harder for partnerships to control. Delays shown are daily snapshot delays from Trak which are not validated delays.</a:t>
            </a:r>
          </a:p>
        </p:txBody>
      </p:sp>
      <p:sp>
        <p:nvSpPr>
          <p:cNvPr id="11" name="TextBox 10"/>
          <p:cNvSpPr txBox="1"/>
          <p:nvPr/>
        </p:nvSpPr>
        <p:spPr>
          <a:xfrm>
            <a:off x="7072390" y="1980227"/>
            <a:ext cx="5004054" cy="1338828"/>
          </a:xfrm>
          <a:prstGeom prst="rect">
            <a:avLst/>
          </a:prstGeom>
          <a:solidFill>
            <a:schemeClr val="accent1">
              <a:lumMod val="20000"/>
              <a:lumOff val="80000"/>
            </a:schemeClr>
          </a:solidFill>
        </p:spPr>
        <p:txBody>
          <a:bodyPr wrap="square" rtlCol="0">
            <a:spAutoFit/>
          </a:bodyPr>
          <a:lstStyle/>
          <a:p>
            <a:r>
              <a:rPr lang="en-GB" sz="1100" b="1" dirty="0">
                <a:solidFill>
                  <a:srgbClr val="4472C4">
                    <a:lumMod val="50000"/>
                  </a:srgbClr>
                </a:solidFill>
                <a:latin typeface="Arial" panose="020B0604020202020204" pitchFamily="34" charset="0"/>
                <a:cs typeface="Arial" panose="020B0604020202020204" pitchFamily="34" charset="0"/>
              </a:rPr>
              <a:t>At </a:t>
            </a:r>
            <a:r>
              <a:rPr lang="en-GB" sz="1100" b="1" dirty="0" smtClean="0">
                <a:solidFill>
                  <a:srgbClr val="4472C4">
                    <a:lumMod val="50000"/>
                  </a:srgbClr>
                </a:solidFill>
                <a:latin typeface="Arial" panose="020B0604020202020204" pitchFamily="34" charset="0"/>
                <a:cs typeface="Arial" panose="020B0604020202020204" pitchFamily="34" charset="0"/>
              </a:rPr>
              <a:t>13 September:</a:t>
            </a:r>
          </a:p>
          <a:p>
            <a:endParaRPr lang="en-GB" sz="500" b="1"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dirty="0" smtClean="0">
                <a:solidFill>
                  <a:srgbClr val="4472C4">
                    <a:lumMod val="50000"/>
                  </a:srgbClr>
                </a:solidFill>
                <a:latin typeface="Arial" panose="020B0604020202020204" pitchFamily="34" charset="0"/>
                <a:cs typeface="Arial" panose="020B0604020202020204" pitchFamily="34" charset="0"/>
              </a:rPr>
              <a:t>Shire delays still very high, a clear drop last week however have since risen again to late August levels.</a:t>
            </a:r>
          </a:p>
          <a:p>
            <a:pPr marL="171450" indent="-171450">
              <a:buFont typeface="Arial" panose="020B0604020202020204" pitchFamily="34" charset="0"/>
              <a:buChar char="•"/>
            </a:pPr>
            <a:endParaRPr lang="en-GB" sz="500" b="1"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rgbClr val="4472C4">
                    <a:lumMod val="50000"/>
                  </a:srgbClr>
                </a:solidFill>
                <a:latin typeface="Arial" panose="020B0604020202020204" pitchFamily="34" charset="0"/>
                <a:cs typeface="Arial" panose="020B0604020202020204" pitchFamily="34" charset="0"/>
              </a:rPr>
              <a:t>City delays down again and Moray delay relatively stable this week. </a:t>
            </a:r>
          </a:p>
          <a:p>
            <a:pPr marL="171450" indent="-171450">
              <a:buFont typeface="Arial" panose="020B0604020202020204" pitchFamily="34" charset="0"/>
              <a:buChar char="•"/>
            </a:pPr>
            <a:endParaRPr lang="en-GB" sz="500"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rgbClr val="4472C4">
                    <a:lumMod val="50000"/>
                  </a:srgbClr>
                </a:solidFill>
                <a:latin typeface="Arial" panose="020B0604020202020204" pitchFamily="34" charset="0"/>
                <a:cs typeface="Arial" panose="020B0604020202020204" pitchFamily="34" charset="0"/>
              </a:rPr>
              <a:t>Delays above average in all areas, however Moray and City close to yearly average. Shire delays 50% above yearly average.</a:t>
            </a:r>
          </a:p>
        </p:txBody>
      </p:sp>
      <p:sp>
        <p:nvSpPr>
          <p:cNvPr id="12" name="TextBox 11"/>
          <p:cNvSpPr txBox="1"/>
          <p:nvPr/>
        </p:nvSpPr>
        <p:spPr>
          <a:xfrm>
            <a:off x="7072896" y="4605157"/>
            <a:ext cx="5003548" cy="1477328"/>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1200" b="1" dirty="0" smtClean="0">
                <a:solidFill>
                  <a:srgbClr val="4472C4">
                    <a:lumMod val="50000"/>
                  </a:srgbClr>
                </a:solidFill>
              </a:rPr>
              <a:t>Shire bed days lower than 2 weeks ago however trending upwards after a drop last week. Moray bed days have increased this week.</a:t>
            </a:r>
          </a:p>
          <a:p>
            <a:endParaRPr lang="en-GB" sz="6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Shire bed days over 800 days above the yearly average. Moray 300 above yearly average and City delays closer to their yearly average.</a:t>
            </a:r>
          </a:p>
          <a:p>
            <a:pPr marL="285750" indent="-285750">
              <a:buFont typeface="Arial" panose="020B0604020202020204" pitchFamily="34" charset="0"/>
              <a:buChar char="•"/>
            </a:pPr>
            <a:endParaRPr lang="en-GB" sz="6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End August fall in City bed days maintained again this week.</a:t>
            </a:r>
          </a:p>
          <a:p>
            <a:pPr marL="285750" indent="-285750">
              <a:buFont typeface="Arial" panose="020B0604020202020204" pitchFamily="34" charset="0"/>
              <a:buChar char="•"/>
            </a:pPr>
            <a:endParaRPr lang="en-GB" sz="6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Out of area bed days have increased slightly this week.</a:t>
            </a:r>
          </a:p>
        </p:txBody>
      </p:sp>
    </p:spTree>
    <p:extLst>
      <p:ext uri="{BB962C8B-B14F-4D97-AF65-F5344CB8AC3E}">
        <p14:creationId xmlns:p14="http://schemas.microsoft.com/office/powerpoint/2010/main" val="164015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160" y="821306"/>
            <a:ext cx="12192000" cy="5728944"/>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Delayed Discharges – Reason </a:t>
            </a:r>
            <a:r>
              <a:rPr lang="en-GB" sz="2000" dirty="0" smtClean="0">
                <a:solidFill>
                  <a:srgbClr val="002060"/>
                </a:solidFill>
              </a:rPr>
              <a:t>(NHSG standard </a:t>
            </a:r>
            <a:r>
              <a:rPr lang="en-GB" sz="2000" dirty="0">
                <a:solidFill>
                  <a:srgbClr val="002060"/>
                </a:solidFill>
              </a:rPr>
              <a:t>delays </a:t>
            </a:r>
            <a:r>
              <a:rPr lang="en-GB" sz="2000" dirty="0" smtClean="0">
                <a:solidFill>
                  <a:srgbClr val="002060"/>
                </a:solidFill>
              </a:rPr>
              <a:t>only – out of area not included)</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lvl="0" algn="r"/>
            <a:r>
              <a:rPr lang="en-GB" sz="2000" dirty="0">
                <a:solidFill>
                  <a:srgbClr val="002060"/>
                </a:solidFill>
              </a:rPr>
              <a:t>‘Place availability’ delays </a:t>
            </a:r>
            <a:r>
              <a:rPr lang="en-GB" sz="2000" dirty="0" smtClean="0">
                <a:solidFill>
                  <a:srgbClr val="002060"/>
                </a:solidFill>
              </a:rPr>
              <a:t>remain very high</a:t>
            </a:r>
            <a:endParaRPr lang="en-GB" sz="1400" dirty="0">
              <a:solidFill>
                <a:srgbClr val="002060"/>
              </a:solidFill>
            </a:endParaRPr>
          </a:p>
        </p:txBody>
      </p:sp>
      <p:sp>
        <p:nvSpPr>
          <p:cNvPr id="10" name="TextBox 9"/>
          <p:cNvSpPr txBox="1"/>
          <p:nvPr/>
        </p:nvSpPr>
        <p:spPr>
          <a:xfrm>
            <a:off x="0" y="6442148"/>
            <a:ext cx="9293290" cy="430887"/>
          </a:xfrm>
          <a:prstGeom prst="rect">
            <a:avLst/>
          </a:prstGeom>
          <a:noFill/>
        </p:spPr>
        <p:txBody>
          <a:bodyPr wrap="square" rtlCol="0">
            <a:spAutoFit/>
          </a:bodyPr>
          <a:lstStyle/>
          <a:p>
            <a:r>
              <a:rPr lang="en-GB" sz="1100" dirty="0">
                <a:solidFill>
                  <a:srgbClr val="002060"/>
                </a:solidFill>
              </a:rPr>
              <a:t>Data shown for standard delays only as complex and Code 100 delays are typically harder for partnerships to control. Delays shown are daily snapshot delays from Trak which are not validated delays.</a:t>
            </a:r>
          </a:p>
        </p:txBody>
      </p:sp>
      <p:sp>
        <p:nvSpPr>
          <p:cNvPr id="8" name="TextBox 7"/>
          <p:cNvSpPr txBox="1"/>
          <p:nvPr/>
        </p:nvSpPr>
        <p:spPr>
          <a:xfrm>
            <a:off x="7852618" y="1876929"/>
            <a:ext cx="4169123" cy="1508105"/>
          </a:xfrm>
          <a:prstGeom prst="rect">
            <a:avLst/>
          </a:prstGeom>
          <a:solidFill>
            <a:schemeClr val="accent1">
              <a:lumMod val="20000"/>
              <a:lumOff val="80000"/>
            </a:schemeClr>
          </a:solidFill>
        </p:spPr>
        <p:txBody>
          <a:bodyPr wrap="square" rtlCol="0">
            <a:spAutoFit/>
          </a:bodyPr>
          <a:lstStyle/>
          <a:p>
            <a:r>
              <a:rPr lang="en-GB" sz="1100" b="1" dirty="0" smtClean="0">
                <a:solidFill>
                  <a:srgbClr val="4472C4">
                    <a:lumMod val="50000"/>
                  </a:srgbClr>
                </a:solidFill>
                <a:latin typeface="Arial" panose="020B0604020202020204" pitchFamily="34" charset="0"/>
                <a:cs typeface="Arial" panose="020B0604020202020204" pitchFamily="34" charset="0"/>
              </a:rPr>
              <a:t>At 13 September:</a:t>
            </a:r>
          </a:p>
          <a:p>
            <a:endParaRPr lang="en-GB" sz="500"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rgbClr val="4472C4">
                    <a:lumMod val="50000"/>
                  </a:srgbClr>
                </a:solidFill>
                <a:latin typeface="Arial" panose="020B0604020202020204" pitchFamily="34" charset="0"/>
                <a:cs typeface="Arial" panose="020B0604020202020204" pitchFamily="34" charset="0"/>
              </a:rPr>
              <a:t>Jump in Care Package delays this week, now higher than yearly average but lower than August numbers.</a:t>
            </a:r>
          </a:p>
          <a:p>
            <a:pPr marL="171450" indent="-171450">
              <a:buFont typeface="Arial" panose="020B0604020202020204" pitchFamily="34" charset="0"/>
              <a:buChar char="•"/>
            </a:pPr>
            <a:r>
              <a:rPr lang="en-GB" sz="1100" b="1" dirty="0" smtClean="0">
                <a:solidFill>
                  <a:srgbClr val="ED7D31"/>
                </a:solidFill>
                <a:latin typeface="Arial" panose="020B0604020202020204" pitchFamily="34" charset="0"/>
                <a:cs typeface="Arial" panose="020B0604020202020204" pitchFamily="34" charset="0"/>
              </a:rPr>
              <a:t>Place availability delays very high, 1.5x yearly average. Sharp increase at the start of Sept maintained.</a:t>
            </a:r>
          </a:p>
          <a:p>
            <a:pPr marL="171450" indent="-171450">
              <a:buFont typeface="Arial" panose="020B0604020202020204" pitchFamily="34" charset="0"/>
              <a:buChar char="•"/>
            </a:pPr>
            <a:r>
              <a:rPr lang="en-GB" sz="1100" dirty="0" smtClean="0">
                <a:solidFill>
                  <a:srgbClr val="4472C4">
                    <a:lumMod val="50000"/>
                  </a:srgbClr>
                </a:solidFill>
                <a:latin typeface="Arial" panose="020B0604020202020204" pitchFamily="34" charset="0"/>
                <a:cs typeface="Arial" panose="020B0604020202020204" pitchFamily="34" charset="0"/>
              </a:rPr>
              <a:t>Assessment delays down from mid July and remain low.</a:t>
            </a:r>
          </a:p>
          <a:p>
            <a:endParaRPr lang="en-GB" sz="500" dirty="0">
              <a:solidFill>
                <a:srgbClr val="4472C4">
                  <a:lumMod val="50000"/>
                </a:srgbClr>
              </a:solidFill>
              <a:latin typeface="Arial" panose="020B0604020202020204" pitchFamily="34" charset="0"/>
              <a:cs typeface="Arial" panose="020B0604020202020204" pitchFamily="34" charset="0"/>
            </a:endParaRPr>
          </a:p>
          <a:p>
            <a:r>
              <a:rPr lang="en-GB" sz="800" dirty="0" smtClean="0">
                <a:solidFill>
                  <a:srgbClr val="4472C4">
                    <a:lumMod val="50000"/>
                  </a:srgbClr>
                </a:solidFill>
                <a:latin typeface="Arial" panose="020B0604020202020204" pitchFamily="34" charset="0"/>
                <a:cs typeface="Arial" panose="020B0604020202020204" pitchFamily="34" charset="0"/>
              </a:rPr>
              <a:t>Due to DD being snapshot at midnight, uncoded delays are over-represented as they are usually coded the following day, especially over the weekend/</a:t>
            </a:r>
            <a:r>
              <a:rPr lang="en-GB" sz="800" dirty="0">
                <a:solidFill>
                  <a:srgbClr val="4472C4">
                    <a:lumMod val="50000"/>
                  </a:srgbClr>
                </a:solidFill>
                <a:latin typeface="Arial" panose="020B0604020202020204" pitchFamily="34" charset="0"/>
                <a:cs typeface="Arial" panose="020B0604020202020204" pitchFamily="34" charset="0"/>
              </a:rPr>
              <a:t>M</a:t>
            </a:r>
            <a:r>
              <a:rPr lang="en-GB" sz="800" dirty="0" smtClean="0">
                <a:solidFill>
                  <a:srgbClr val="4472C4">
                    <a:lumMod val="50000"/>
                  </a:srgbClr>
                </a:solidFill>
                <a:latin typeface="Arial" panose="020B0604020202020204" pitchFamily="34" charset="0"/>
                <a:cs typeface="Arial" panose="020B0604020202020204" pitchFamily="34" charset="0"/>
              </a:rPr>
              <a:t>onday</a:t>
            </a:r>
            <a:r>
              <a:rPr lang="en-GB" sz="800" dirty="0">
                <a:solidFill>
                  <a:srgbClr val="4472C4">
                    <a:lumMod val="50000"/>
                  </a:srgbClr>
                </a:solidFill>
                <a:latin typeface="Arial" panose="020B0604020202020204" pitchFamily="34" charset="0"/>
                <a:cs typeface="Arial" panose="020B0604020202020204" pitchFamily="34" charset="0"/>
              </a:rPr>
              <a:t>.</a:t>
            </a:r>
            <a:endParaRPr lang="en-GB" sz="8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7852618" y="4611584"/>
            <a:ext cx="4155963" cy="1477328"/>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GB" sz="1000" dirty="0" smtClean="0">
                <a:solidFill>
                  <a:srgbClr val="4472C4">
                    <a:lumMod val="50000"/>
                  </a:srgbClr>
                </a:solidFill>
                <a:latin typeface="Arial" panose="020B0604020202020204" pitchFamily="34" charset="0"/>
                <a:cs typeface="Arial" panose="020B0604020202020204" pitchFamily="34" charset="0"/>
              </a:rPr>
              <a:t>Place availability bed days have now well over taken package bed days. Package bed days falling from July but stable for the past fortnight.</a:t>
            </a:r>
          </a:p>
          <a:p>
            <a:pPr marL="171450" indent="-171450">
              <a:buFont typeface="Arial" panose="020B0604020202020204" pitchFamily="34" charset="0"/>
              <a:buChar char="•"/>
            </a:pPr>
            <a:endParaRPr lang="en-GB" sz="500"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smtClean="0">
                <a:solidFill>
                  <a:srgbClr val="4472C4">
                    <a:lumMod val="50000"/>
                  </a:srgbClr>
                </a:solidFill>
                <a:latin typeface="Arial" panose="020B0604020202020204" pitchFamily="34" charset="0"/>
                <a:cs typeface="Arial" panose="020B0604020202020204" pitchFamily="34" charset="0"/>
              </a:rPr>
              <a:t>Shire have 1,068 place availability bed days,</a:t>
            </a:r>
            <a:r>
              <a:rPr lang="en-GB" sz="1000" b="1" dirty="0" smtClean="0">
                <a:solidFill>
                  <a:srgbClr val="4472C4">
                    <a:lumMod val="50000"/>
                  </a:srgbClr>
                </a:solidFill>
                <a:latin typeface="Arial" panose="020B0604020202020204" pitchFamily="34" charset="0"/>
                <a:cs typeface="Arial" panose="020B0604020202020204" pitchFamily="34" charset="0"/>
              </a:rPr>
              <a:t> 56</a:t>
            </a:r>
            <a:r>
              <a:rPr lang="en-GB" sz="1000" dirty="0" smtClean="0">
                <a:solidFill>
                  <a:srgbClr val="4472C4">
                    <a:lumMod val="50000"/>
                  </a:srgbClr>
                </a:solidFill>
                <a:latin typeface="Arial" panose="020B0604020202020204" pitchFamily="34" charset="0"/>
                <a:cs typeface="Arial" panose="020B0604020202020204" pitchFamily="34" charset="0"/>
              </a:rPr>
              <a:t>% of PA total. Moray at 470, </a:t>
            </a:r>
            <a:r>
              <a:rPr lang="en-GB" sz="1000" b="1" dirty="0" smtClean="0">
                <a:solidFill>
                  <a:srgbClr val="4472C4">
                    <a:lumMod val="50000"/>
                  </a:srgbClr>
                </a:solidFill>
                <a:latin typeface="Arial" panose="020B0604020202020204" pitchFamily="34" charset="0"/>
                <a:cs typeface="Arial" panose="020B0604020202020204" pitchFamily="34" charset="0"/>
              </a:rPr>
              <a:t>25% </a:t>
            </a:r>
            <a:r>
              <a:rPr lang="en-GB" sz="1000" dirty="0" smtClean="0">
                <a:solidFill>
                  <a:srgbClr val="4472C4">
                    <a:lumMod val="50000"/>
                  </a:srgbClr>
                </a:solidFill>
                <a:latin typeface="Arial" panose="020B0604020202020204" pitchFamily="34" charset="0"/>
                <a:cs typeface="Arial" panose="020B0604020202020204" pitchFamily="34" charset="0"/>
              </a:rPr>
              <a:t>of PA </a:t>
            </a:r>
            <a:r>
              <a:rPr lang="en-GB" sz="1000" dirty="0">
                <a:solidFill>
                  <a:srgbClr val="4472C4">
                    <a:lumMod val="50000"/>
                  </a:srgbClr>
                </a:solidFill>
                <a:latin typeface="Arial" panose="020B0604020202020204" pitchFamily="34" charset="0"/>
                <a:cs typeface="Arial" panose="020B0604020202020204" pitchFamily="34" charset="0"/>
              </a:rPr>
              <a:t>total. </a:t>
            </a:r>
            <a:r>
              <a:rPr lang="en-GB" sz="1000" dirty="0" smtClean="0">
                <a:solidFill>
                  <a:srgbClr val="4472C4">
                    <a:lumMod val="50000"/>
                  </a:srgbClr>
                </a:solidFill>
                <a:latin typeface="Arial" panose="020B0604020202020204" pitchFamily="34" charset="0"/>
                <a:cs typeface="Arial" panose="020B0604020202020204" pitchFamily="34" charset="0"/>
              </a:rPr>
              <a:t>City </a:t>
            </a:r>
            <a:r>
              <a:rPr lang="en-GB" sz="1000" dirty="0">
                <a:solidFill>
                  <a:srgbClr val="4472C4">
                    <a:lumMod val="50000"/>
                  </a:srgbClr>
                </a:solidFill>
                <a:latin typeface="Arial" panose="020B0604020202020204" pitchFamily="34" charset="0"/>
                <a:cs typeface="Arial" panose="020B0604020202020204" pitchFamily="34" charset="0"/>
              </a:rPr>
              <a:t>make up </a:t>
            </a:r>
            <a:r>
              <a:rPr lang="en-GB" sz="1000" dirty="0" smtClean="0">
                <a:solidFill>
                  <a:srgbClr val="4472C4">
                    <a:lumMod val="50000"/>
                  </a:srgbClr>
                </a:solidFill>
                <a:latin typeface="Arial" panose="020B0604020202020204" pitchFamily="34" charset="0"/>
                <a:cs typeface="Arial" panose="020B0604020202020204" pitchFamily="34" charset="0"/>
              </a:rPr>
              <a:t>353 </a:t>
            </a:r>
            <a:r>
              <a:rPr lang="en-GB" sz="1000" dirty="0">
                <a:solidFill>
                  <a:srgbClr val="4472C4">
                    <a:lumMod val="50000"/>
                  </a:srgbClr>
                </a:solidFill>
                <a:latin typeface="Arial" panose="020B0604020202020204" pitchFamily="34" charset="0"/>
                <a:cs typeface="Arial" panose="020B0604020202020204" pitchFamily="34" charset="0"/>
              </a:rPr>
              <a:t>bed days, </a:t>
            </a:r>
            <a:r>
              <a:rPr lang="en-GB" sz="1000" b="1" dirty="0" smtClean="0">
                <a:solidFill>
                  <a:srgbClr val="4472C4">
                    <a:lumMod val="50000"/>
                  </a:srgbClr>
                </a:solidFill>
                <a:latin typeface="Arial" panose="020B0604020202020204" pitchFamily="34" charset="0"/>
                <a:cs typeface="Arial" panose="020B0604020202020204" pitchFamily="34" charset="0"/>
              </a:rPr>
              <a:t>19% </a:t>
            </a:r>
            <a:r>
              <a:rPr lang="en-GB" sz="1000" dirty="0">
                <a:solidFill>
                  <a:srgbClr val="4472C4">
                    <a:lumMod val="50000"/>
                  </a:srgbClr>
                </a:solidFill>
                <a:latin typeface="Arial" panose="020B0604020202020204" pitchFamily="34" charset="0"/>
                <a:cs typeface="Arial" panose="020B0604020202020204" pitchFamily="34" charset="0"/>
              </a:rPr>
              <a:t>of the PA </a:t>
            </a:r>
            <a:r>
              <a:rPr lang="en-GB" sz="1000" dirty="0" smtClean="0">
                <a:solidFill>
                  <a:srgbClr val="4472C4">
                    <a:lumMod val="50000"/>
                  </a:srgbClr>
                </a:solidFill>
                <a:latin typeface="Arial" panose="020B0604020202020204" pitchFamily="34" charset="0"/>
                <a:cs typeface="Arial" panose="020B0604020202020204" pitchFamily="34" charset="0"/>
              </a:rPr>
              <a:t>total.</a:t>
            </a:r>
          </a:p>
          <a:p>
            <a:pPr marL="171450" indent="-171450">
              <a:buFont typeface="Arial" panose="020B0604020202020204" pitchFamily="34" charset="0"/>
              <a:buChar char="•"/>
            </a:pPr>
            <a:endParaRPr lang="en-GB" sz="500" dirty="0">
              <a:solidFill>
                <a:srgbClr val="4472C4">
                  <a:lumMod val="50000"/>
                </a:srgb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smtClean="0">
                <a:solidFill>
                  <a:srgbClr val="4472C4">
                    <a:lumMod val="50000"/>
                  </a:srgbClr>
                </a:solidFill>
                <a:latin typeface="Arial" panose="020B0604020202020204" pitchFamily="34" charset="0"/>
                <a:cs typeface="Arial" panose="020B0604020202020204" pitchFamily="34" charset="0"/>
              </a:rPr>
              <a:t>964 Care Package bed days are in Moray, </a:t>
            </a:r>
            <a:r>
              <a:rPr lang="en-GB" sz="1000" b="1" dirty="0" smtClean="0">
                <a:solidFill>
                  <a:srgbClr val="4472C4">
                    <a:lumMod val="50000"/>
                  </a:srgbClr>
                </a:solidFill>
                <a:latin typeface="Arial" panose="020B0604020202020204" pitchFamily="34" charset="0"/>
                <a:cs typeface="Arial" panose="020B0604020202020204" pitchFamily="34" charset="0"/>
              </a:rPr>
              <a:t>72</a:t>
            </a:r>
            <a:r>
              <a:rPr lang="en-GB" sz="1000" dirty="0" smtClean="0">
                <a:solidFill>
                  <a:srgbClr val="4472C4">
                    <a:lumMod val="50000"/>
                  </a:srgbClr>
                </a:solidFill>
                <a:latin typeface="Arial" panose="020B0604020202020204" pitchFamily="34" charset="0"/>
                <a:cs typeface="Arial" panose="020B0604020202020204" pitchFamily="34" charset="0"/>
              </a:rPr>
              <a:t>% of the total, 344 days are Shire</a:t>
            </a:r>
            <a:r>
              <a:rPr lang="en-GB" sz="1000" b="1" dirty="0" smtClean="0">
                <a:solidFill>
                  <a:srgbClr val="4472C4">
                    <a:lumMod val="50000"/>
                  </a:srgbClr>
                </a:solidFill>
                <a:latin typeface="Arial" panose="020B0604020202020204" pitchFamily="34" charset="0"/>
                <a:cs typeface="Arial" panose="020B0604020202020204" pitchFamily="34" charset="0"/>
              </a:rPr>
              <a:t>, 26% </a:t>
            </a:r>
            <a:r>
              <a:rPr lang="en-GB" sz="1000" dirty="0" smtClean="0">
                <a:solidFill>
                  <a:srgbClr val="4472C4">
                    <a:lumMod val="50000"/>
                  </a:srgbClr>
                </a:solidFill>
                <a:latin typeface="Arial" panose="020B0604020202020204" pitchFamily="34" charset="0"/>
                <a:cs typeface="Arial" panose="020B0604020202020204" pitchFamily="34" charset="0"/>
              </a:rPr>
              <a:t>of the total. City only have 32 – </a:t>
            </a:r>
            <a:r>
              <a:rPr lang="en-GB" sz="1000" b="1" dirty="0" smtClean="0">
                <a:solidFill>
                  <a:srgbClr val="4472C4">
                    <a:lumMod val="50000"/>
                  </a:srgbClr>
                </a:solidFill>
                <a:latin typeface="Arial" panose="020B0604020202020204" pitchFamily="34" charset="0"/>
                <a:cs typeface="Arial" panose="020B0604020202020204" pitchFamily="34" charset="0"/>
              </a:rPr>
              <a:t>2</a:t>
            </a:r>
            <a:r>
              <a:rPr lang="en-GB" sz="1000" dirty="0" smtClean="0">
                <a:solidFill>
                  <a:srgbClr val="4472C4">
                    <a:lumMod val="50000"/>
                  </a:srgbClr>
                </a:solidFill>
                <a:latin typeface="Arial" panose="020B0604020202020204" pitchFamily="34" charset="0"/>
                <a:cs typeface="Arial" panose="020B0604020202020204" pitchFamily="34" charset="0"/>
              </a:rPr>
              <a:t>% of total..</a:t>
            </a:r>
          </a:p>
        </p:txBody>
      </p:sp>
    </p:spTree>
    <p:extLst>
      <p:ext uri="{BB962C8B-B14F-4D97-AF65-F5344CB8AC3E}">
        <p14:creationId xmlns:p14="http://schemas.microsoft.com/office/powerpoint/2010/main" val="3542518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Aberdeen City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lvl="0" algn="r"/>
            <a:r>
              <a:rPr lang="en-GB" sz="2000" dirty="0">
                <a:solidFill>
                  <a:srgbClr val="002060"/>
                </a:solidFill>
              </a:rPr>
              <a:t>Hours not provided </a:t>
            </a:r>
            <a:r>
              <a:rPr lang="en-GB" sz="2000" dirty="0" smtClean="0">
                <a:solidFill>
                  <a:srgbClr val="002060"/>
                </a:solidFill>
              </a:rPr>
              <a:t>increased slightly but remain below annual average</a:t>
            </a:r>
            <a:endParaRPr lang="en-GB" sz="1400" dirty="0">
              <a:solidFill>
                <a:srgbClr val="002060"/>
              </a:solidFill>
            </a:endParaRPr>
          </a:p>
        </p:txBody>
      </p:sp>
      <p:sp>
        <p:nvSpPr>
          <p:cNvPr id="9" name="TextBox 8"/>
          <p:cNvSpPr txBox="1"/>
          <p:nvPr/>
        </p:nvSpPr>
        <p:spPr>
          <a:xfrm>
            <a:off x="0" y="6596390"/>
            <a:ext cx="12192000" cy="261610"/>
          </a:xfrm>
          <a:prstGeom prst="rect">
            <a:avLst/>
          </a:prstGeom>
          <a:noFill/>
        </p:spPr>
        <p:txBody>
          <a:bodyPr wrap="square" rtlCol="0">
            <a:spAutoFit/>
          </a:bodyPr>
          <a:lstStyle/>
          <a:p>
            <a:r>
              <a:rPr lang="en-GB" sz="1100" dirty="0">
                <a:solidFill>
                  <a:srgbClr val="002060"/>
                </a:solidFill>
              </a:rPr>
              <a:t>For City, a care search is a record of a case where a care need has been identified but not fulfilled and how many hours of care are required (care search hours). These are weekly hours required per care search.</a:t>
            </a:r>
          </a:p>
        </p:txBody>
      </p:sp>
      <p:sp>
        <p:nvSpPr>
          <p:cNvPr id="3" name="Rectangle 2"/>
          <p:cNvSpPr/>
          <p:nvPr/>
        </p:nvSpPr>
        <p:spPr>
          <a:xfrm>
            <a:off x="9466179" y="1216102"/>
            <a:ext cx="2306230" cy="20353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rgbClr val="44546A"/>
                </a:solidFill>
                <a:latin typeface="Arial" panose="020B0604020202020204" pitchFamily="34" charset="0"/>
                <a:cs typeface="Arial" panose="020B0604020202020204" pitchFamily="34" charset="0"/>
              </a:rPr>
              <a:t>At 12 September</a:t>
            </a:r>
            <a:r>
              <a:rPr lang="en-GB" sz="1400" dirty="0" smtClean="0">
                <a:solidFill>
                  <a:srgbClr val="44546A"/>
                </a:solidFill>
                <a:latin typeface="Arial" panose="020B0604020202020204" pitchFamily="34" charset="0"/>
                <a:cs typeface="Arial" panose="020B0604020202020204" pitchFamily="34" charset="0"/>
              </a:rPr>
              <a:t>:</a:t>
            </a:r>
          </a:p>
          <a:p>
            <a:endParaRPr lang="en-GB" sz="500" dirty="0" smtClean="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rgbClr val="44546A"/>
                </a:solidFill>
                <a:latin typeface="Arial" panose="020B0604020202020204" pitchFamily="34" charset="0"/>
                <a:cs typeface="Arial" panose="020B0604020202020204" pitchFamily="34" charset="0"/>
              </a:rPr>
              <a:t>Care searches up 13 this week to 239, below yearly average of 279.</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rgbClr val="44546A"/>
                </a:solidFill>
                <a:latin typeface="Arial" panose="020B0604020202020204" pitchFamily="34" charset="0"/>
                <a:cs typeface="Arial" panose="020B0604020202020204" pitchFamily="34" charset="0"/>
              </a:rPr>
              <a:t>116 currently waiting over 14 days, up 7. </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rgbClr val="44546A"/>
                </a:solidFill>
                <a:latin typeface="Arial" panose="020B0604020202020204" pitchFamily="34" charset="0"/>
                <a:cs typeface="Arial" panose="020B0604020202020204" pitchFamily="34" charset="0"/>
              </a:rPr>
              <a:t>Urgent care searches at 61, up 4 on last week.</a:t>
            </a:r>
          </a:p>
        </p:txBody>
      </p:sp>
      <p:sp>
        <p:nvSpPr>
          <p:cNvPr id="8" name="Rectangle 7"/>
          <p:cNvSpPr/>
          <p:nvPr/>
        </p:nvSpPr>
        <p:spPr>
          <a:xfrm>
            <a:off x="9466179" y="3676566"/>
            <a:ext cx="2306230" cy="27443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b="1" dirty="0" smtClean="0">
                <a:solidFill>
                  <a:srgbClr val="44546A"/>
                </a:solidFill>
                <a:latin typeface="Arial" panose="020B0604020202020204" pitchFamily="34" charset="0"/>
                <a:cs typeface="Arial" panose="020B0604020202020204" pitchFamily="34" charset="0"/>
              </a:rPr>
              <a:t>All hours now at 2106</a:t>
            </a:r>
            <a:r>
              <a:rPr lang="en-GB" sz="1200" dirty="0" smtClean="0">
                <a:solidFill>
                  <a:srgbClr val="44546A"/>
                </a:solidFill>
                <a:latin typeface="Arial" panose="020B0604020202020204" pitchFamily="34" charset="0"/>
                <a:cs typeface="Arial" panose="020B0604020202020204" pitchFamily="34" charset="0"/>
              </a:rPr>
              <a:t>, up 22 and below the average of 2811 for the year.</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832 not provided hours for clients waiting over 14 days, down 7 and below average of 1285 for the year.</a:t>
            </a:r>
            <a:endParaRPr lang="en-GB" sz="1200" dirty="0">
              <a:solidFill>
                <a:srgbClr val="44546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03761" y="827282"/>
            <a:ext cx="8567677" cy="5840388"/>
          </a:xfrm>
          <a:prstGeom prst="rect">
            <a:avLst/>
          </a:prstGeom>
        </p:spPr>
      </p:pic>
    </p:spTree>
    <p:extLst>
      <p:ext uri="{BB962C8B-B14F-4D97-AF65-F5344CB8AC3E}">
        <p14:creationId xmlns:p14="http://schemas.microsoft.com/office/powerpoint/2010/main" val="3578347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Aberdeenshire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lvl="0" algn="r"/>
            <a:r>
              <a:rPr lang="en-GB" sz="2000" dirty="0">
                <a:solidFill>
                  <a:srgbClr val="002060"/>
                </a:solidFill>
              </a:rPr>
              <a:t>Hours not provided have </a:t>
            </a:r>
            <a:r>
              <a:rPr lang="en-GB" sz="2000" dirty="0" smtClean="0">
                <a:solidFill>
                  <a:srgbClr val="002060"/>
                </a:solidFill>
              </a:rPr>
              <a:t>decreased </a:t>
            </a:r>
            <a:r>
              <a:rPr lang="en-GB" sz="2000" dirty="0">
                <a:solidFill>
                  <a:srgbClr val="002060"/>
                </a:solidFill>
              </a:rPr>
              <a:t>slightly</a:t>
            </a:r>
            <a:endParaRPr lang="en-GB" sz="1400" dirty="0">
              <a:solidFill>
                <a:srgbClr val="002060"/>
              </a:solidFill>
            </a:endParaRPr>
          </a:p>
        </p:txBody>
      </p:sp>
      <p:sp>
        <p:nvSpPr>
          <p:cNvPr id="9" name="TextBox 8"/>
          <p:cNvSpPr txBox="1"/>
          <p:nvPr/>
        </p:nvSpPr>
        <p:spPr>
          <a:xfrm>
            <a:off x="0" y="6427113"/>
            <a:ext cx="12192000" cy="430887"/>
          </a:xfrm>
          <a:prstGeom prst="rect">
            <a:avLst/>
          </a:prstGeom>
          <a:noFill/>
        </p:spPr>
        <p:txBody>
          <a:bodyPr wrap="square" rtlCol="0">
            <a:spAutoFit/>
          </a:bodyPr>
          <a:lstStyle/>
          <a:p>
            <a:r>
              <a:rPr lang="en-GB" sz="1100" dirty="0">
                <a:solidFill>
                  <a:srgbClr val="002060"/>
                </a:solidFill>
              </a:rPr>
              <a:t>Open cases are where a care need has been identified and recorded on CareFirst. Open Cases hours are the weekly hours assessed as required for each open case. Homecare hours are hours which Shire are currently providing.</a:t>
            </a:r>
          </a:p>
        </p:txBody>
      </p:sp>
      <p:sp>
        <p:nvSpPr>
          <p:cNvPr id="7" name="Rectangle 6"/>
          <p:cNvSpPr/>
          <p:nvPr/>
        </p:nvSpPr>
        <p:spPr>
          <a:xfrm>
            <a:off x="9344951" y="1679461"/>
            <a:ext cx="2477511" cy="39498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rgbClr val="44546A"/>
                </a:solidFill>
                <a:latin typeface="Arial" panose="020B0604020202020204" pitchFamily="34" charset="0"/>
                <a:cs typeface="Arial" panose="020B0604020202020204" pitchFamily="34" charset="0"/>
              </a:rPr>
              <a:t>At 13 September</a:t>
            </a:r>
            <a:r>
              <a:rPr lang="en-GB" sz="1400" dirty="0" smtClean="0">
                <a:solidFill>
                  <a:srgbClr val="44546A"/>
                </a:solidFill>
                <a:latin typeface="Arial" panose="020B0604020202020204" pitchFamily="34" charset="0"/>
                <a:cs typeface="Arial" panose="020B0604020202020204" pitchFamily="34" charset="0"/>
              </a:rPr>
              <a:t>:</a:t>
            </a:r>
          </a:p>
          <a:p>
            <a:endParaRPr lang="en-GB" sz="500" dirty="0" smtClean="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rgbClr val="44546A"/>
                </a:solidFill>
                <a:latin typeface="Arial" panose="020B0604020202020204" pitchFamily="34" charset="0"/>
                <a:cs typeface="Arial" panose="020B0604020202020204" pitchFamily="34" charset="0"/>
              </a:rPr>
              <a:t>229 open case clients, </a:t>
            </a:r>
            <a:r>
              <a:rPr lang="en-GB" sz="1300" dirty="0" smtClean="0">
                <a:solidFill>
                  <a:srgbClr val="44546A"/>
                </a:solidFill>
                <a:latin typeface="Arial" panose="020B0604020202020204" pitchFamily="34" charset="0"/>
                <a:cs typeface="Arial" panose="020B0604020202020204" pitchFamily="34" charset="0"/>
              </a:rPr>
              <a:t>down 15. </a:t>
            </a:r>
            <a:r>
              <a:rPr lang="en-GB" sz="1300" dirty="0" smtClean="0">
                <a:solidFill>
                  <a:srgbClr val="5B9BD5">
                    <a:lumMod val="75000"/>
                  </a:srgbClr>
                </a:solidFill>
                <a:latin typeface="Arial" panose="020B0604020202020204" pitchFamily="34" charset="0"/>
                <a:cs typeface="Arial" panose="020B0604020202020204" pitchFamily="34" charset="0"/>
              </a:rPr>
              <a:t>Below the average for the year (268).</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solidFill>
                  <a:srgbClr val="44546A"/>
                </a:solidFill>
                <a:latin typeface="Arial" panose="020B0604020202020204" pitchFamily="34" charset="0"/>
                <a:cs typeface="Arial" panose="020B0604020202020204" pitchFamily="34" charset="0"/>
              </a:rPr>
              <a:t>Open cases have fallen from April highs with unmet needs cases also reduced. </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rgbClr val="44546A"/>
                </a:solidFill>
                <a:latin typeface="Arial" panose="020B0604020202020204" pitchFamily="34" charset="0"/>
                <a:cs typeface="Arial" panose="020B0604020202020204" pitchFamily="34" charset="0"/>
              </a:rPr>
              <a:t>172 clients waiting over 14 days</a:t>
            </a:r>
            <a:r>
              <a:rPr lang="en-GB" sz="1300" dirty="0" smtClean="0">
                <a:solidFill>
                  <a:srgbClr val="44546A"/>
                </a:solidFill>
                <a:latin typeface="Arial" panose="020B0604020202020204" pitchFamily="34" charset="0"/>
                <a:cs typeface="Arial" panose="020B0604020202020204" pitchFamily="34" charset="0"/>
              </a:rPr>
              <a:t>, down 8. </a:t>
            </a:r>
            <a:r>
              <a:rPr lang="en-GB" sz="1300" dirty="0" smtClean="0">
                <a:solidFill>
                  <a:srgbClr val="5B9BD5">
                    <a:lumMod val="75000"/>
                  </a:srgbClr>
                </a:solidFill>
                <a:latin typeface="Arial" panose="020B0604020202020204" pitchFamily="34" charset="0"/>
                <a:cs typeface="Arial" panose="020B0604020202020204" pitchFamily="34" charset="0"/>
              </a:rPr>
              <a:t>Below average for the year (205).</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1" dirty="0" smtClean="0">
                <a:solidFill>
                  <a:srgbClr val="44546A"/>
                </a:solidFill>
                <a:latin typeface="Arial" panose="020B0604020202020204" pitchFamily="34" charset="0"/>
                <a:cs typeface="Arial" panose="020B0604020202020204" pitchFamily="34" charset="0"/>
              </a:rPr>
              <a:t>Weekly not provided hours at 2283</a:t>
            </a:r>
            <a:r>
              <a:rPr lang="en-GB" sz="1300" dirty="0" smtClean="0">
                <a:solidFill>
                  <a:srgbClr val="44546A"/>
                </a:solidFill>
                <a:latin typeface="Arial" panose="020B0604020202020204" pitchFamily="34" charset="0"/>
                <a:cs typeface="Arial" panose="020B0604020202020204" pitchFamily="34" charset="0"/>
              </a:rPr>
              <a:t>, down 92 this week and </a:t>
            </a:r>
            <a:r>
              <a:rPr lang="en-GB" sz="1300" dirty="0" smtClean="0">
                <a:solidFill>
                  <a:srgbClr val="5B9BD5">
                    <a:lumMod val="75000"/>
                  </a:srgbClr>
                </a:solidFill>
                <a:latin typeface="Arial" panose="020B0604020202020204" pitchFamily="34" charset="0"/>
                <a:cs typeface="Arial" panose="020B0604020202020204" pitchFamily="34" charset="0"/>
              </a:rPr>
              <a:t>below yearly average (2404).</a:t>
            </a:r>
            <a:endParaRPr lang="en-GB" sz="1300" dirty="0">
              <a:solidFill>
                <a:srgbClr val="5B9BD5">
                  <a:lumMod val="75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300" dirty="0" smtClean="0">
              <a:solidFill>
                <a:srgbClr val="44546A"/>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86371" y="800219"/>
            <a:ext cx="8369010" cy="5676428"/>
          </a:xfrm>
          <a:prstGeom prst="rect">
            <a:avLst/>
          </a:prstGeom>
        </p:spPr>
      </p:pic>
    </p:spTree>
    <p:extLst>
      <p:ext uri="{BB962C8B-B14F-4D97-AF65-F5344CB8AC3E}">
        <p14:creationId xmlns:p14="http://schemas.microsoft.com/office/powerpoint/2010/main" val="303549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4270" y="469096"/>
          <a:ext cx="12060000" cy="6439242"/>
        </p:xfrm>
        <a:graphic>
          <a:graphicData uri="http://schemas.openxmlformats.org/drawingml/2006/table">
            <a:tbl>
              <a:tblPr firstRow="1" bandRow="1">
                <a:tableStyleId>{5C22544A-7EE6-4342-B048-85BDC9FD1C3A}</a:tableStyleId>
              </a:tblPr>
              <a:tblGrid>
                <a:gridCol w="1260000"/>
                <a:gridCol w="10800000"/>
              </a:tblGrid>
              <a:tr h="252648">
                <a:tc>
                  <a:txBody>
                    <a:bodyPr/>
                    <a:lstStyle/>
                    <a:p>
                      <a:pPr>
                        <a:lnSpc>
                          <a:spcPct val="100000"/>
                        </a:lnSpc>
                        <a:spcAft>
                          <a:spcPts val="800"/>
                        </a:spcAft>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GOPES</a:t>
                      </a:r>
                      <a:r>
                        <a:rPr lang="en-GB" sz="1300" b="1"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metrics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b="0" kern="1200" dirty="0" smtClean="0">
                          <a:solidFill>
                            <a:srgbClr val="002060"/>
                          </a:solidFill>
                          <a:effectLst/>
                          <a:latin typeface="+mn-lt"/>
                          <a:ea typeface="+mn-ea"/>
                          <a:cs typeface="+mn-cs"/>
                        </a:rPr>
                        <a:t>While</a:t>
                      </a:r>
                      <a:r>
                        <a:rPr lang="en-GB" sz="1300" b="0" kern="1200" baseline="0" dirty="0" smtClean="0">
                          <a:solidFill>
                            <a:srgbClr val="002060"/>
                          </a:solidFill>
                          <a:effectLst/>
                          <a:latin typeface="+mn-lt"/>
                          <a:ea typeface="+mn-ea"/>
                          <a:cs typeface="+mn-cs"/>
                        </a:rPr>
                        <a:t> t</a:t>
                      </a:r>
                      <a:r>
                        <a:rPr lang="en-GB" sz="1300" b="0" kern="1200" dirty="0" smtClean="0">
                          <a:solidFill>
                            <a:srgbClr val="002060"/>
                          </a:solidFill>
                          <a:effectLst/>
                          <a:latin typeface="+mn-lt"/>
                          <a:ea typeface="+mn-ea"/>
                          <a:cs typeface="+mn-cs"/>
                        </a:rPr>
                        <a:t>he system was mainly at level 3 for</a:t>
                      </a:r>
                      <a:r>
                        <a:rPr lang="en-GB" sz="1300" b="0" kern="1200" baseline="0" dirty="0" smtClean="0">
                          <a:solidFill>
                            <a:srgbClr val="002060"/>
                          </a:solidFill>
                          <a:effectLst/>
                          <a:latin typeface="+mn-lt"/>
                          <a:ea typeface="+mn-ea"/>
                          <a:cs typeface="+mn-cs"/>
                        </a:rPr>
                        <a:t> the week to 13th September, there was an increase in level 4 reporting (to the highest level since the start of July). MUSC reported level 4 on all but two occasions in the last week</a:t>
                      </a:r>
                    </a:p>
                  </a:txBody>
                  <a:tcPr marL="67434" marR="67434" marT="33717" marB="33717">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smtClean="0">
                          <a:solidFill>
                            <a:srgbClr val="002060"/>
                          </a:solidFill>
                          <a:effectLst/>
                        </a:rPr>
                        <a:t>Staff absences </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steep </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downward trend </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en-GB" sz="13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-positive absences continues;</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annual leave has been decreasing since mid-July. </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Caution</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should be applied to the most recent weeks’ data as there is a lag in absence data being input</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SAS </a:t>
                      </a:r>
                      <a:r>
                        <a:rPr lang="en-GB" sz="1300" b="1" dirty="0" smtClean="0">
                          <a:solidFill>
                            <a:srgbClr val="002060"/>
                          </a:solidFill>
                          <a:effectLst/>
                        </a:rPr>
                        <a:t>Turnaround </a:t>
                      </a:r>
                      <a:r>
                        <a:rPr lang="en-GB" sz="1300" b="1" dirty="0">
                          <a:solidFill>
                            <a:srgbClr val="002060"/>
                          </a:solidFill>
                          <a:effectLst/>
                        </a:rPr>
                        <a:t>Times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0000"/>
                        </a:lnSpc>
                        <a:buFont typeface="Arial" panose="020B0604020202020204" pitchFamily="34" charset="0"/>
                        <a:buNone/>
                      </a:pPr>
                      <a:r>
                        <a:rPr lang="en-GB" sz="1300" dirty="0" smtClean="0">
                          <a:solidFill>
                            <a:srgbClr val="002060"/>
                          </a:solidFill>
                        </a:rPr>
                        <a:t>The 90</a:t>
                      </a:r>
                      <a:r>
                        <a:rPr lang="en-GB" sz="1300" baseline="30000" dirty="0" smtClean="0">
                          <a:solidFill>
                            <a:srgbClr val="002060"/>
                          </a:solidFill>
                        </a:rPr>
                        <a:t>th</a:t>
                      </a:r>
                      <a:r>
                        <a:rPr lang="en-GB" sz="1300" dirty="0" smtClean="0">
                          <a:solidFill>
                            <a:srgbClr val="002060"/>
                          </a:solidFill>
                        </a:rPr>
                        <a:t> percentile turnaround time</a:t>
                      </a:r>
                      <a:r>
                        <a:rPr lang="en-GB" sz="1300" baseline="0" dirty="0" smtClean="0">
                          <a:solidFill>
                            <a:srgbClr val="002060"/>
                          </a:solidFill>
                        </a:rPr>
                        <a:t> increased at ARI  to a new high of 223 minutes, but fell again at Dr </a:t>
                      </a:r>
                      <a:r>
                        <a:rPr lang="en-GB" sz="1300" baseline="0" dirty="0" err="1" smtClean="0">
                          <a:solidFill>
                            <a:srgbClr val="002060"/>
                          </a:solidFill>
                        </a:rPr>
                        <a:t>Gray’s</a:t>
                      </a:r>
                      <a:r>
                        <a:rPr lang="en-GB" sz="1300" baseline="0" dirty="0" smtClean="0">
                          <a:solidFill>
                            <a:srgbClr val="002060"/>
                          </a:solidFill>
                        </a:rPr>
                        <a:t> (to 87 minutes, just above the Scottish average). The number of ambulances waiting at ARI was exceptionally high on 12th September, with 15 ambulances waiting at 5pm</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A&amp;E Performance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Weekly</a:t>
                      </a:r>
                      <a:r>
                        <a:rPr lang="en-GB" sz="1300" baseline="0" dirty="0" smtClean="0">
                          <a:solidFill>
                            <a:srgbClr val="002060"/>
                          </a:solidFill>
                          <a:effectLst/>
                        </a:rPr>
                        <a:t> 4-hour performance fell at ARI to 48.2% at ARI, but improved to 76.1% at Dr </a:t>
                      </a:r>
                      <a:r>
                        <a:rPr lang="en-GB" sz="1300" baseline="0" dirty="0" err="1" smtClean="0">
                          <a:solidFill>
                            <a:srgbClr val="002060"/>
                          </a:solidFill>
                          <a:effectLst/>
                        </a:rPr>
                        <a:t>Gray’s</a:t>
                      </a:r>
                      <a:r>
                        <a:rPr lang="en-GB" sz="1300" baseline="0" dirty="0" smtClean="0">
                          <a:solidFill>
                            <a:srgbClr val="002060"/>
                          </a:solidFill>
                          <a:effectLst/>
                        </a:rPr>
                        <a:t> and to 90.9% at RACH. Very high numbers of 8- and 12-hour breaches recorded at ARI in the last 7 days, particularly on 12th &amp; 13th September</a:t>
                      </a:r>
                      <a:endParaRPr lang="en-GB"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rPr>
                        <a:t>Elective care</a:t>
                      </a:r>
                      <a:endPar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The Outpatient</a:t>
                      </a:r>
                      <a:r>
                        <a:rPr lang="en-GB" sz="1300" baseline="0" dirty="0" smtClean="0">
                          <a:solidFill>
                            <a:srgbClr val="002060"/>
                          </a:solidFill>
                          <a:effectLst/>
                        </a:rPr>
                        <a:t> list size has fallen; the proportion of patients waiting over 12 weeks has increased for the sixth consecutive week, to 47.2%; the proportion waiting over 104 weeks has also increased slightly. The </a:t>
                      </a:r>
                      <a:r>
                        <a:rPr lang="en-GB" sz="1300" b="0" baseline="0" dirty="0" smtClean="0">
                          <a:solidFill>
                            <a:srgbClr val="002060"/>
                          </a:solidFill>
                          <a:effectLst/>
                        </a:rPr>
                        <a:t>TTG </a:t>
                      </a:r>
                      <a:r>
                        <a:rPr lang="en-GB" sz="1300" baseline="0" dirty="0" smtClean="0">
                          <a:solidFill>
                            <a:srgbClr val="002060"/>
                          </a:solidFill>
                          <a:effectLst/>
                        </a:rPr>
                        <a:t>Inpatient list size has increased; the proportion of patients waiting over 12 weeks has fallen slightly again, to 76.6%; the number of patients waiting over 104 weeks continues to decrease</a:t>
                      </a:r>
                      <a:endPar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Cancer</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Current Q3</a:t>
                      </a:r>
                      <a:r>
                        <a:rPr lang="en-GB" sz="1300" i="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2022 performance against the 31-day standard is 95%, continuing the improvement through Q1 and Q2. Current Q3 2022 performance against the 62-day standard is 73%, well below the 95% national standard</a:t>
                      </a:r>
                      <a:endPar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Mental Health</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4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updated this week</a:t>
                      </a:r>
                      <a:endParaRPr lang="en-GB" sz="1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Ward </a:t>
                      </a:r>
                      <a:r>
                        <a:rPr lang="en-GB" sz="1300" b="1" dirty="0" smtClean="0">
                          <a:solidFill>
                            <a:srgbClr val="002060"/>
                          </a:solidFill>
                          <a:effectLst/>
                        </a:rPr>
                        <a:t>safety status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b="0" dirty="0" smtClean="0">
                          <a:solidFill>
                            <a:srgbClr val="002060"/>
                          </a:solidFill>
                          <a:effectLst/>
                        </a:rPr>
                        <a:t>Proportion of </a:t>
                      </a:r>
                      <a:r>
                        <a:rPr lang="en-GB" sz="1300" b="0" baseline="0" dirty="0" smtClean="0">
                          <a:solidFill>
                            <a:srgbClr val="002060"/>
                          </a:solidFill>
                          <a:effectLst/>
                        </a:rPr>
                        <a:t>wards reporting a red or amber RAG status increased to 50.6%, with red RAG status reports increasing to 18.9% last week (the highest level since early July</a:t>
                      </a:r>
                      <a:endParaRPr lang="en-GB" sz="13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32000">
                <a:tc>
                  <a:txBody>
                    <a:bodyPr/>
                    <a:lstStyle/>
                    <a:p>
                      <a:pPr>
                        <a:lnSpc>
                          <a:spcPct val="100000"/>
                        </a:lnSpc>
                        <a:spcAft>
                          <a:spcPts val="800"/>
                        </a:spcAft>
                      </a:pPr>
                      <a:r>
                        <a:rPr lang="en-GB" sz="1300" b="1" dirty="0">
                          <a:solidFill>
                            <a:srgbClr val="002060"/>
                          </a:solidFill>
                          <a:effectLst/>
                        </a:rPr>
                        <a:t>Hospital bed occupancy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Remains at very</a:t>
                      </a:r>
                      <a:r>
                        <a:rPr lang="en-GB" sz="1300" baseline="0" dirty="0" smtClean="0">
                          <a:solidFill>
                            <a:srgbClr val="002060"/>
                          </a:solidFill>
                          <a:effectLst/>
                        </a:rPr>
                        <a:t> </a:t>
                      </a:r>
                      <a:r>
                        <a:rPr lang="en-GB" sz="1300" dirty="0" smtClean="0">
                          <a:solidFill>
                            <a:srgbClr val="002060"/>
                          </a:solidFill>
                          <a:effectLst/>
                        </a:rPr>
                        <a:t>high levels across NHSG estate</a:t>
                      </a:r>
                      <a:r>
                        <a:rPr lang="en-GB" sz="1300" baseline="0" dirty="0" smtClean="0">
                          <a:solidFill>
                            <a:srgbClr val="002060"/>
                          </a:solidFill>
                          <a:effectLst/>
                        </a:rPr>
                        <a:t> </a:t>
                      </a:r>
                      <a:r>
                        <a:rPr lang="en-GB" sz="1300" dirty="0" smtClean="0">
                          <a:solidFill>
                            <a:srgbClr val="002060"/>
                          </a:solidFill>
                          <a:effectLst/>
                        </a:rPr>
                        <a:t>with</a:t>
                      </a:r>
                      <a:r>
                        <a:rPr lang="en-GB" sz="1300" baseline="0" dirty="0" smtClean="0">
                          <a:solidFill>
                            <a:srgbClr val="002060"/>
                          </a:solidFill>
                          <a:effectLst/>
                        </a:rPr>
                        <a:t> some areas at, near, or over 100%</a:t>
                      </a:r>
                      <a:r>
                        <a:rPr lang="en-GB" sz="1300" dirty="0" smtClean="0">
                          <a:solidFill>
                            <a:srgbClr val="002060"/>
                          </a:solidFill>
                          <a:effectLst/>
                        </a:rPr>
                        <a:t>. ARI is s</a:t>
                      </a:r>
                      <a:r>
                        <a:rPr lang="en-GB" sz="1300" baseline="0" dirty="0" smtClean="0">
                          <a:solidFill>
                            <a:srgbClr val="002060"/>
                          </a:solidFill>
                          <a:effectLst/>
                        </a:rPr>
                        <a:t>howing indication of near 100% in the last two days. A</a:t>
                      </a:r>
                      <a:r>
                        <a:rPr lang="en-GB" sz="1300" dirty="0" smtClean="0">
                          <a:solidFill>
                            <a:srgbClr val="002060"/>
                          </a:solidFill>
                          <a:effectLst/>
                        </a:rPr>
                        <a:t>t 14 September, 23 patients in ICU (including 1 </a:t>
                      </a:r>
                      <a:r>
                        <a:rPr lang="en-GB" sz="1300" baseline="0" dirty="0" err="1" smtClean="0">
                          <a:solidFill>
                            <a:srgbClr val="002060"/>
                          </a:solidFill>
                          <a:effectLst/>
                        </a:rPr>
                        <a:t>Covid</a:t>
                      </a:r>
                      <a:r>
                        <a:rPr lang="en-GB" sz="1300" baseline="0" dirty="0" smtClean="0">
                          <a:solidFill>
                            <a:srgbClr val="002060"/>
                          </a:solidFill>
                          <a:effectLst/>
                        </a:rPr>
                        <a:t> patient). </a:t>
                      </a:r>
                      <a:r>
                        <a:rPr lang="en-GB" sz="1300" dirty="0" smtClean="0">
                          <a:solidFill>
                            <a:srgbClr val="002060"/>
                          </a:solidFill>
                        </a:rPr>
                        <a:t>The maximum number of beds available to use across all Grampian hospitals has increased slightly to 1812</a:t>
                      </a:r>
                      <a:r>
                        <a:rPr lang="en-GB" sz="1300" baseline="0" dirty="0" smtClean="0">
                          <a:solidFill>
                            <a:srgbClr val="002060"/>
                          </a:solidFill>
                        </a:rPr>
                        <a:t> </a:t>
                      </a:r>
                      <a:r>
                        <a:rPr lang="en-GB" sz="1300" dirty="0" smtClean="0">
                          <a:solidFill>
                            <a:srgbClr val="002060"/>
                          </a:solidFill>
                        </a:rPr>
                        <a:t>(Dr Gray’s and Moray bed numbers remain under review)</a:t>
                      </a:r>
                      <a:endParaRPr lang="en-GB"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Care home occupancy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Continues </a:t>
                      </a:r>
                      <a:r>
                        <a:rPr lang="en-GB" sz="1300" baseline="0" dirty="0" smtClean="0">
                          <a:solidFill>
                            <a:srgbClr val="002060"/>
                          </a:solidFill>
                          <a:effectLst/>
                        </a:rPr>
                        <a:t>at</a:t>
                      </a:r>
                      <a:r>
                        <a:rPr lang="en-GB" sz="1300" dirty="0" smtClean="0">
                          <a:solidFill>
                            <a:srgbClr val="002060"/>
                          </a:solidFill>
                          <a:effectLst/>
                        </a:rPr>
                        <a:t> </a:t>
                      </a:r>
                      <a:r>
                        <a:rPr lang="en-GB" sz="1300" dirty="0">
                          <a:solidFill>
                            <a:srgbClr val="002060"/>
                          </a:solidFill>
                          <a:effectLst/>
                        </a:rPr>
                        <a:t>high </a:t>
                      </a:r>
                      <a:r>
                        <a:rPr lang="en-GB" sz="1300" dirty="0" smtClean="0">
                          <a:solidFill>
                            <a:srgbClr val="002060"/>
                          </a:solidFill>
                          <a:effectLst/>
                        </a:rPr>
                        <a:t>but stable levels </a:t>
                      </a:r>
                      <a:r>
                        <a:rPr lang="en-GB" sz="1300" dirty="0">
                          <a:solidFill>
                            <a:srgbClr val="002060"/>
                          </a:solidFill>
                          <a:effectLst/>
                        </a:rPr>
                        <a:t>across </a:t>
                      </a:r>
                      <a:r>
                        <a:rPr lang="en-GB" sz="1300" dirty="0" smtClean="0">
                          <a:solidFill>
                            <a:srgbClr val="002060"/>
                          </a:solidFill>
                          <a:effectLst/>
                        </a:rPr>
                        <a:t>Grampian.</a:t>
                      </a:r>
                      <a:r>
                        <a:rPr lang="en-GB" sz="1300" baseline="0" dirty="0" smtClean="0">
                          <a:solidFill>
                            <a:srgbClr val="002060"/>
                          </a:solidFill>
                          <a:effectLst/>
                        </a:rPr>
                        <a:t> </a:t>
                      </a:r>
                      <a:r>
                        <a:rPr lang="en-GB" sz="1300" dirty="0" smtClean="0">
                          <a:solidFill>
                            <a:srgbClr val="002060"/>
                          </a:solidFill>
                          <a:effectLst/>
                        </a:rPr>
                        <a:t>2</a:t>
                      </a:r>
                      <a:r>
                        <a:rPr lang="en-GB" sz="1300" baseline="0" dirty="0" smtClean="0">
                          <a:solidFill>
                            <a:srgbClr val="002060"/>
                          </a:solidFill>
                          <a:effectLst/>
                        </a:rPr>
                        <a:t> homes closed to admissions and 1 with control measures in place. It should be noted that returns to TURAS have been falling, especially in Moray</a:t>
                      </a:r>
                      <a:endParaRPr lang="en-GB" sz="1300" kern="1200" dirty="0">
                        <a:solidFill>
                          <a:srgbClr val="002060"/>
                        </a:solidFill>
                        <a:effectLst/>
                        <a:latin typeface="+mn-lt"/>
                        <a:ea typeface="+mn-ea"/>
                        <a:cs typeface="+mn-cs"/>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20000"/>
                        <a:lumOff val="80000"/>
                      </a:schemeClr>
                    </a:solidFill>
                  </a:tcPr>
                </a:tc>
              </a:tr>
              <a:tr h="396000">
                <a:tc>
                  <a:txBody>
                    <a:bodyPr/>
                    <a:lstStyle/>
                    <a:p>
                      <a:pPr>
                        <a:lnSpc>
                          <a:spcPct val="100000"/>
                        </a:lnSpc>
                        <a:spcAft>
                          <a:spcPts val="800"/>
                        </a:spcAft>
                      </a:pPr>
                      <a:r>
                        <a:rPr lang="en-GB" sz="1300" b="1" dirty="0">
                          <a:solidFill>
                            <a:srgbClr val="002060"/>
                          </a:solidFill>
                          <a:effectLst/>
                        </a:rPr>
                        <a:t>Delayed Discharges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0000"/>
                        </a:lnSpc>
                        <a:buFont typeface="Arial" panose="020B0604020202020204" pitchFamily="34" charset="0"/>
                        <a:buNone/>
                      </a:pPr>
                      <a:r>
                        <a:rPr lang="en-GB" sz="1300" baseline="0" dirty="0" smtClean="0">
                          <a:solidFill>
                            <a:srgbClr val="002060"/>
                          </a:solidFill>
                        </a:rPr>
                        <a:t>Shire delays remain high, Moray delays are relatively stable this week, City delays continue a general downward trend. ‘Place availability’ delays remain very high; 56% of the associated cumulative bed days are in Shire. The ‘Care package’ delays fall from late July has been maintained, with 72% of the associated cumulative bed days in Moray</a:t>
                      </a:r>
                      <a:endParaRPr lang="en-GB" sz="1300" dirty="0" smtClean="0">
                        <a:solidFill>
                          <a:srgbClr val="002060"/>
                        </a:solidFill>
                      </a:endParaRPr>
                    </a:p>
                  </a:txBody>
                  <a:tcPr marL="67434" marR="67434" marT="33717" marB="33717">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Social care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Hours not provided have increased slightly </a:t>
                      </a:r>
                      <a:r>
                        <a:rPr lang="en-GB" sz="1300" i="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City and Moray and decreased slightly in Shire</a:t>
                      </a:r>
                      <a:endPar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20000"/>
                        <a:lumOff val="80000"/>
                      </a:schemeClr>
                    </a:solidFill>
                  </a:tcPr>
                </a:tc>
              </a:tr>
              <a:tr h="437234">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rPr>
                        <a:t>Covid </a:t>
                      </a:r>
                      <a:endPar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solidFill>
                            <a:srgbClr val="002060"/>
                          </a:solidFill>
                        </a:rPr>
                        <a:t>Local case data shows a further fall in recorded positive tests however case numbers should continue to be interpreted cautiously. H</a:t>
                      </a:r>
                      <a:r>
                        <a:rPr lang="en-GB" sz="1300" dirty="0" smtClean="0">
                          <a:solidFill>
                            <a:srgbClr val="002060"/>
                          </a:solidFill>
                        </a:rPr>
                        <a:t>ospital admissions and occupancy increased through</a:t>
                      </a:r>
                      <a:r>
                        <a:rPr lang="en-GB" sz="1300" baseline="0" dirty="0" smtClean="0">
                          <a:solidFill>
                            <a:srgbClr val="002060"/>
                          </a:solidFill>
                        </a:rPr>
                        <a:t> early September from the recent low at the end of August. As at 14/09, 1 </a:t>
                      </a:r>
                      <a:r>
                        <a:rPr lang="en-GB" sz="1300" baseline="0" dirty="0" err="1" smtClean="0">
                          <a:solidFill>
                            <a:srgbClr val="002060"/>
                          </a:solidFill>
                        </a:rPr>
                        <a:t>covid</a:t>
                      </a:r>
                      <a:r>
                        <a:rPr lang="en-GB" sz="1300" baseline="0" dirty="0" smtClean="0">
                          <a:solidFill>
                            <a:srgbClr val="002060"/>
                          </a:solidFill>
                        </a:rPr>
                        <a:t> patient in ICU. Number of ward closures due to </a:t>
                      </a:r>
                      <a:r>
                        <a:rPr lang="en-GB" sz="1300" baseline="0" dirty="0" err="1" smtClean="0">
                          <a:solidFill>
                            <a:srgbClr val="002060"/>
                          </a:solidFill>
                        </a:rPr>
                        <a:t>Covid</a:t>
                      </a:r>
                      <a:r>
                        <a:rPr lang="en-GB" sz="1300" baseline="0" dirty="0" smtClean="0">
                          <a:solidFill>
                            <a:srgbClr val="002060"/>
                          </a:solidFill>
                        </a:rPr>
                        <a:t> is 1</a:t>
                      </a:r>
                    </a:p>
                  </a:txBody>
                  <a:tcPr marL="67434" marR="67434" marT="33717" marB="33717">
                    <a:solidFill>
                      <a:schemeClr val="accent1">
                        <a:lumMod val="20000"/>
                        <a:lumOff val="80000"/>
                      </a:schemeClr>
                    </a:solidFill>
                  </a:tcPr>
                </a:tc>
              </a:tr>
            </a:tbl>
          </a:graphicData>
        </a:graphic>
      </p:graphicFrame>
      <p:sp>
        <p:nvSpPr>
          <p:cNvPr id="6" name="TextBox 5"/>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Weekly system summary update</a:t>
            </a:r>
          </a:p>
        </p:txBody>
      </p:sp>
    </p:spTree>
    <p:extLst>
      <p:ext uri="{BB962C8B-B14F-4D97-AF65-F5344CB8AC3E}">
        <p14:creationId xmlns:p14="http://schemas.microsoft.com/office/powerpoint/2010/main" val="1518531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Moray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lvl="0" algn="r"/>
            <a:r>
              <a:rPr lang="en-GB" sz="2000">
                <a:solidFill>
                  <a:srgbClr val="002060"/>
                </a:solidFill>
              </a:rPr>
              <a:t>Hours not provided have increased slightly</a:t>
            </a:r>
            <a:endParaRPr lang="en-GB" sz="1400" dirty="0">
              <a:solidFill>
                <a:srgbClr val="002060"/>
              </a:solidFill>
            </a:endParaRPr>
          </a:p>
        </p:txBody>
      </p:sp>
      <p:sp>
        <p:nvSpPr>
          <p:cNvPr id="9" name="TextBox 8"/>
          <p:cNvSpPr txBox="1"/>
          <p:nvPr/>
        </p:nvSpPr>
        <p:spPr>
          <a:xfrm>
            <a:off x="0" y="6596390"/>
            <a:ext cx="12192000" cy="261610"/>
          </a:xfrm>
          <a:prstGeom prst="rect">
            <a:avLst/>
          </a:prstGeom>
          <a:noFill/>
        </p:spPr>
        <p:txBody>
          <a:bodyPr wrap="square" rtlCol="0">
            <a:spAutoFit/>
          </a:bodyPr>
          <a:lstStyle/>
          <a:p>
            <a:r>
              <a:rPr lang="en-GB" sz="1100" dirty="0">
                <a:solidFill>
                  <a:srgbClr val="002060"/>
                </a:solidFill>
              </a:rPr>
              <a:t>Hours are the number of weekly hours identified as required for that individual. No data is available for length of time on the waiting list to identify unmet need.</a:t>
            </a:r>
          </a:p>
        </p:txBody>
      </p:sp>
      <p:sp>
        <p:nvSpPr>
          <p:cNvPr id="7" name="Rectangle 6"/>
          <p:cNvSpPr/>
          <p:nvPr/>
        </p:nvSpPr>
        <p:spPr>
          <a:xfrm>
            <a:off x="9467682" y="1134266"/>
            <a:ext cx="2516623" cy="54621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44546A"/>
                </a:solidFill>
                <a:latin typeface="Arial" panose="020B0604020202020204" pitchFamily="34" charset="0"/>
                <a:cs typeface="Arial" panose="020B0604020202020204" pitchFamily="34" charset="0"/>
              </a:rPr>
              <a:t>At 12 September</a:t>
            </a:r>
            <a:r>
              <a:rPr lang="en-GB" sz="1200" dirty="0" smtClean="0">
                <a:solidFill>
                  <a:srgbClr val="44546A"/>
                </a:solidFill>
                <a:latin typeface="Arial" panose="020B0604020202020204" pitchFamily="34" charset="0"/>
                <a:cs typeface="Arial" panose="020B0604020202020204" pitchFamily="34" charset="0"/>
              </a:rPr>
              <a:t>:</a:t>
            </a:r>
            <a:endParaRPr lang="en-GB" sz="800" dirty="0" smtClean="0">
              <a:solidFill>
                <a:srgbClr val="44546A"/>
              </a:solidFill>
              <a:latin typeface="Arial" panose="020B0604020202020204" pitchFamily="34" charset="0"/>
              <a:cs typeface="Arial" panose="020B0604020202020204" pitchFamily="34" charset="0"/>
            </a:endParaRPr>
          </a:p>
          <a:p>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1,219 </a:t>
            </a:r>
            <a:r>
              <a:rPr lang="en-GB" sz="1200" dirty="0">
                <a:solidFill>
                  <a:srgbClr val="44546A"/>
                </a:solidFill>
                <a:latin typeface="Arial" panose="020B0604020202020204" pitchFamily="34" charset="0"/>
                <a:cs typeface="Arial" panose="020B0604020202020204" pitchFamily="34" charset="0"/>
              </a:rPr>
              <a:t>total hours not provided per </a:t>
            </a:r>
            <a:r>
              <a:rPr lang="en-GB" sz="1200" dirty="0" smtClean="0">
                <a:solidFill>
                  <a:srgbClr val="44546A"/>
                </a:solidFill>
                <a:latin typeface="Arial" panose="020B0604020202020204" pitchFamily="34" charset="0"/>
                <a:cs typeface="Arial" panose="020B0604020202020204" pitchFamily="34" charset="0"/>
              </a:rPr>
              <a:t>week, up 35, below yearly average </a:t>
            </a:r>
            <a:r>
              <a:rPr lang="en-GB" sz="1200" dirty="0">
                <a:solidFill>
                  <a:srgbClr val="44546A"/>
                </a:solidFill>
                <a:latin typeface="Arial" panose="020B0604020202020204" pitchFamily="34" charset="0"/>
                <a:cs typeface="Arial" panose="020B0604020202020204" pitchFamily="34" charset="0"/>
              </a:rPr>
              <a:t>of </a:t>
            </a:r>
            <a:r>
              <a:rPr lang="en-GB" sz="1200" dirty="0" smtClean="0">
                <a:solidFill>
                  <a:srgbClr val="44546A"/>
                </a:solidFill>
                <a:latin typeface="Arial" panose="020B0604020202020204" pitchFamily="34" charset="0"/>
                <a:cs typeface="Arial" panose="020B0604020202020204" pitchFamily="34" charset="0"/>
              </a:rPr>
              <a:t>1,237.</a:t>
            </a:r>
          </a:p>
          <a:p>
            <a:pPr marL="285750" indent="-285750">
              <a:buFont typeface="Arial" panose="020B0604020202020204" pitchFamily="34" charset="0"/>
              <a:buChar char="•"/>
            </a:pPr>
            <a:endParaRPr lang="en-GB" sz="500" dirty="0" smtClean="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602 care </a:t>
            </a:r>
            <a:r>
              <a:rPr lang="en-GB" sz="1200" dirty="0">
                <a:solidFill>
                  <a:srgbClr val="44546A"/>
                </a:solidFill>
                <a:latin typeface="Arial" panose="020B0604020202020204" pitchFamily="34" charset="0"/>
                <a:cs typeface="Arial" panose="020B0604020202020204" pitchFamily="34" charset="0"/>
              </a:rPr>
              <a:t>hours not provided in the community up </a:t>
            </a:r>
            <a:r>
              <a:rPr lang="en-GB" sz="1200" dirty="0" smtClean="0">
                <a:solidFill>
                  <a:srgbClr val="44546A"/>
                </a:solidFill>
                <a:latin typeface="Arial" panose="020B0604020202020204" pitchFamily="34" charset="0"/>
                <a:cs typeface="Arial" panose="020B0604020202020204" pitchFamily="34" charset="0"/>
              </a:rPr>
              <a:t>8 </a:t>
            </a:r>
            <a:r>
              <a:rPr lang="en-GB" sz="1200" dirty="0">
                <a:solidFill>
                  <a:srgbClr val="44546A"/>
                </a:solidFill>
                <a:latin typeface="Arial" panose="020B0604020202020204" pitchFamily="34" charset="0"/>
                <a:cs typeface="Arial" panose="020B0604020202020204" pitchFamily="34" charset="0"/>
              </a:rPr>
              <a:t>this week</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266 </a:t>
            </a:r>
            <a:r>
              <a:rPr lang="en-GB" sz="1200" dirty="0">
                <a:solidFill>
                  <a:srgbClr val="44546A"/>
                </a:solidFill>
                <a:latin typeface="Arial" panose="020B0604020202020204" pitchFamily="34" charset="0"/>
                <a:cs typeface="Arial" panose="020B0604020202020204" pitchFamily="34" charset="0"/>
              </a:rPr>
              <a:t>hours for those in hospital, </a:t>
            </a:r>
            <a:r>
              <a:rPr lang="en-GB" sz="1200" dirty="0" smtClean="0">
                <a:solidFill>
                  <a:srgbClr val="44546A"/>
                </a:solidFill>
                <a:latin typeface="Arial" panose="020B0604020202020204" pitchFamily="34" charset="0"/>
                <a:cs typeface="Arial" panose="020B0604020202020204" pitchFamily="34" charset="0"/>
              </a:rPr>
              <a:t>up 33 this week. </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351 hours for those who already have partial care, down 6.</a:t>
            </a:r>
            <a:endParaRPr lang="en-GB" sz="12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smtClean="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smtClean="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142 </a:t>
            </a:r>
            <a:r>
              <a:rPr lang="en-GB" sz="1200" dirty="0">
                <a:solidFill>
                  <a:srgbClr val="44546A"/>
                </a:solidFill>
                <a:latin typeface="Arial" panose="020B0604020202020204" pitchFamily="34" charset="0"/>
                <a:cs typeface="Arial" panose="020B0604020202020204" pitchFamily="34" charset="0"/>
              </a:rPr>
              <a:t>clients assessed, but waiting for care, </a:t>
            </a:r>
            <a:r>
              <a:rPr lang="en-GB" sz="1200" dirty="0" smtClean="0">
                <a:solidFill>
                  <a:srgbClr val="44546A"/>
                </a:solidFill>
                <a:latin typeface="Arial" panose="020B0604020202020204" pitchFamily="34" charset="0"/>
                <a:cs typeface="Arial" panose="020B0604020202020204" pitchFamily="34" charset="0"/>
              </a:rPr>
              <a:t>down 8.</a:t>
            </a:r>
            <a:endParaRPr lang="en-GB" sz="12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237 clients </a:t>
            </a:r>
            <a:r>
              <a:rPr lang="en-GB" sz="1200" dirty="0">
                <a:solidFill>
                  <a:srgbClr val="44546A"/>
                </a:solidFill>
                <a:latin typeface="Arial" panose="020B0604020202020204" pitchFamily="34" charset="0"/>
                <a:cs typeface="Arial" panose="020B0604020202020204" pitchFamily="34" charset="0"/>
              </a:rPr>
              <a:t>awaiting </a:t>
            </a:r>
            <a:r>
              <a:rPr lang="en-GB" sz="1200" dirty="0" smtClean="0">
                <a:solidFill>
                  <a:srgbClr val="44546A"/>
                </a:solidFill>
                <a:latin typeface="Arial" panose="020B0604020202020204" pitchFamily="34" charset="0"/>
                <a:cs typeface="Arial" panose="020B0604020202020204" pitchFamily="34" charset="0"/>
              </a:rPr>
              <a:t>review, up 2.</a:t>
            </a:r>
          </a:p>
          <a:p>
            <a:pPr marL="285750" indent="-285750">
              <a:buFont typeface="Arial" panose="020B0604020202020204" pitchFamily="34" charset="0"/>
              <a:buChar char="•"/>
            </a:pPr>
            <a:endParaRPr lang="en-GB" sz="5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latin typeface="Arial" panose="020B0604020202020204" pitchFamily="34" charset="0"/>
                <a:cs typeface="Arial" panose="020B0604020202020204" pitchFamily="34" charset="0"/>
              </a:rPr>
              <a:t>158 </a:t>
            </a:r>
            <a:r>
              <a:rPr lang="en-GB" sz="1200" dirty="0">
                <a:solidFill>
                  <a:srgbClr val="44546A"/>
                </a:solidFill>
                <a:latin typeface="Arial" panose="020B0604020202020204" pitchFamily="34" charset="0"/>
                <a:cs typeface="Arial" panose="020B0604020202020204" pitchFamily="34" charset="0"/>
              </a:rPr>
              <a:t>clients waiting for a social care assessment, </a:t>
            </a:r>
            <a:r>
              <a:rPr lang="en-GB" sz="1200" dirty="0" smtClean="0">
                <a:solidFill>
                  <a:srgbClr val="44546A"/>
                </a:solidFill>
                <a:latin typeface="Arial" panose="020B0604020202020204" pitchFamily="34" charset="0"/>
                <a:cs typeface="Arial" panose="020B0604020202020204" pitchFamily="34" charset="0"/>
              </a:rPr>
              <a:t>up 3.</a:t>
            </a:r>
            <a:endParaRPr lang="en-GB" sz="1200" dirty="0">
              <a:solidFill>
                <a:srgbClr val="44546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smtClean="0">
              <a:solidFill>
                <a:srgbClr val="44546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68243" y="816788"/>
            <a:ext cx="8352665" cy="5779601"/>
          </a:xfrm>
          <a:prstGeom prst="rect">
            <a:avLst/>
          </a:prstGeom>
        </p:spPr>
      </p:pic>
    </p:spTree>
    <p:extLst>
      <p:ext uri="{BB962C8B-B14F-4D97-AF65-F5344CB8AC3E}">
        <p14:creationId xmlns:p14="http://schemas.microsoft.com/office/powerpoint/2010/main" val="1945643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Covid summary </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Admissions and occupancy increased through early September</a:t>
            </a:r>
            <a:endParaRPr lang="en-GB" sz="2000" dirty="0">
              <a:solidFill>
                <a:srgbClr val="002060"/>
              </a:solidFill>
            </a:endParaRPr>
          </a:p>
        </p:txBody>
      </p:sp>
      <p:sp>
        <p:nvSpPr>
          <p:cNvPr id="6" name="TextBox 5"/>
          <p:cNvSpPr txBox="1"/>
          <p:nvPr/>
        </p:nvSpPr>
        <p:spPr>
          <a:xfrm>
            <a:off x="0" y="769441"/>
            <a:ext cx="12192000" cy="350865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Local </a:t>
            </a:r>
            <a:r>
              <a:rPr lang="en-GB" sz="1600" dirty="0">
                <a:solidFill>
                  <a:srgbClr val="002060"/>
                </a:solidFill>
              </a:rPr>
              <a:t>case data </a:t>
            </a:r>
            <a:r>
              <a:rPr lang="en-GB" sz="1600" dirty="0" smtClean="0">
                <a:solidFill>
                  <a:srgbClr val="002060"/>
                </a:solidFill>
              </a:rPr>
              <a:t>has been falling since the end of June</a:t>
            </a:r>
          </a:p>
          <a:p>
            <a:pPr marL="541338" lvl="1" indent="-285750">
              <a:buFont typeface="Arial" panose="020B0604020202020204" pitchFamily="34" charset="0"/>
              <a:buChar char="•"/>
            </a:pPr>
            <a:r>
              <a:rPr lang="en-GB" sz="1400" dirty="0" smtClean="0">
                <a:solidFill>
                  <a:srgbClr val="002060"/>
                </a:solidFill>
              </a:rPr>
              <a:t>7-day </a:t>
            </a:r>
            <a:r>
              <a:rPr lang="en-GB" sz="1400" dirty="0">
                <a:solidFill>
                  <a:srgbClr val="002060"/>
                </a:solidFill>
              </a:rPr>
              <a:t>rate </a:t>
            </a:r>
            <a:r>
              <a:rPr lang="en-GB" sz="1400" dirty="0" smtClean="0">
                <a:solidFill>
                  <a:srgbClr val="002060"/>
                </a:solidFill>
              </a:rPr>
              <a:t>to 28/08 </a:t>
            </a:r>
            <a:r>
              <a:rPr lang="en-GB" sz="1400" dirty="0">
                <a:solidFill>
                  <a:srgbClr val="002060"/>
                </a:solidFill>
              </a:rPr>
              <a:t>was </a:t>
            </a:r>
            <a:r>
              <a:rPr lang="en-GB" sz="1400" dirty="0" smtClean="0">
                <a:solidFill>
                  <a:srgbClr val="002060"/>
                </a:solidFill>
              </a:rPr>
              <a:t>49/100,000</a:t>
            </a:r>
            <a:r>
              <a:rPr lang="en-GB" sz="1400" dirty="0">
                <a:solidFill>
                  <a:srgbClr val="002060"/>
                </a:solidFill>
              </a:rPr>
              <a:t>, </a:t>
            </a:r>
            <a:r>
              <a:rPr lang="en-GB" sz="1400" dirty="0" smtClean="0">
                <a:solidFill>
                  <a:srgbClr val="002060"/>
                </a:solidFill>
              </a:rPr>
              <a:t>which is down from 60/100,000 the previous week and 61/100,000 the week before</a:t>
            </a:r>
          </a:p>
          <a:p>
            <a:pPr marL="541338" lvl="1" indent="-285750">
              <a:buFont typeface="Arial" panose="020B0604020202020204" pitchFamily="34" charset="0"/>
              <a:buChar char="•"/>
            </a:pPr>
            <a:r>
              <a:rPr lang="en-GB" sz="1400" dirty="0" smtClean="0">
                <a:solidFill>
                  <a:srgbClr val="002060"/>
                </a:solidFill>
              </a:rPr>
              <a:t>As </a:t>
            </a:r>
            <a:r>
              <a:rPr lang="en-GB" sz="1400" dirty="0">
                <a:solidFill>
                  <a:srgbClr val="002060"/>
                </a:solidFill>
              </a:rPr>
              <a:t>always, case numbers need to be interpreted cautiously due to far less testing being carried out in the </a:t>
            </a:r>
            <a:r>
              <a:rPr lang="en-GB" sz="1400" dirty="0" smtClean="0">
                <a:solidFill>
                  <a:srgbClr val="002060"/>
                </a:solidFill>
              </a:rPr>
              <a:t>community</a:t>
            </a:r>
            <a:endParaRPr lang="en-GB" sz="800" dirty="0" smtClean="0">
              <a:solidFill>
                <a:srgbClr val="FF0000"/>
              </a:solidFill>
            </a:endParaRPr>
          </a:p>
          <a:p>
            <a:pPr marL="541338" lvl="1" indent="-285750">
              <a:buFont typeface="Arial" panose="020B0604020202020204" pitchFamily="34" charset="0"/>
              <a:buChar char="•"/>
            </a:pPr>
            <a:endParaRPr lang="en-GB" sz="800" dirty="0">
              <a:solidFill>
                <a:srgbClr val="FF0000"/>
              </a:solidFill>
            </a:endParaRPr>
          </a:p>
          <a:p>
            <a:pPr marL="285750" indent="-285750">
              <a:buFont typeface="Arial" panose="020B0604020202020204" pitchFamily="34" charset="0"/>
              <a:buChar char="•"/>
            </a:pPr>
            <a:r>
              <a:rPr lang="en-GB" sz="1600" dirty="0">
                <a:solidFill>
                  <a:srgbClr val="002060"/>
                </a:solidFill>
              </a:rPr>
              <a:t>The national ONS survey shows </a:t>
            </a:r>
            <a:r>
              <a:rPr lang="en-GB" sz="1600" dirty="0" smtClean="0">
                <a:solidFill>
                  <a:srgbClr val="002060"/>
                </a:solidFill>
              </a:rPr>
              <a:t>an uncertain trend in </a:t>
            </a:r>
            <a:r>
              <a:rPr lang="en-GB" sz="1600" dirty="0">
                <a:solidFill>
                  <a:srgbClr val="002060"/>
                </a:solidFill>
              </a:rPr>
              <a:t>cases in </a:t>
            </a:r>
            <a:r>
              <a:rPr lang="en-GB" sz="1600" dirty="0" smtClean="0">
                <a:solidFill>
                  <a:srgbClr val="002060"/>
                </a:solidFill>
              </a:rPr>
              <a:t>Scotland; </a:t>
            </a:r>
            <a:r>
              <a:rPr lang="en-GB" sz="1600" dirty="0">
                <a:solidFill>
                  <a:srgbClr val="002060"/>
                </a:solidFill>
              </a:rPr>
              <a:t>in the week to </a:t>
            </a:r>
            <a:r>
              <a:rPr lang="en-GB" sz="1600" dirty="0" smtClean="0">
                <a:solidFill>
                  <a:srgbClr val="002060"/>
                </a:solidFill>
              </a:rPr>
              <a:t>28</a:t>
            </a:r>
            <a:r>
              <a:rPr lang="en-GB" sz="1600" baseline="30000" dirty="0" smtClean="0">
                <a:solidFill>
                  <a:srgbClr val="002060"/>
                </a:solidFill>
              </a:rPr>
              <a:t>th</a:t>
            </a:r>
            <a:r>
              <a:rPr lang="en-GB" sz="1600" dirty="0" smtClean="0">
                <a:solidFill>
                  <a:srgbClr val="002060"/>
                </a:solidFill>
              </a:rPr>
              <a:t> August approximately </a:t>
            </a:r>
            <a:r>
              <a:rPr lang="en-GB" sz="1600" dirty="0">
                <a:solidFill>
                  <a:srgbClr val="002060"/>
                </a:solidFill>
              </a:rPr>
              <a:t>1 in </a:t>
            </a:r>
            <a:r>
              <a:rPr lang="en-GB" sz="1600" dirty="0" smtClean="0">
                <a:solidFill>
                  <a:srgbClr val="002060"/>
                </a:solidFill>
              </a:rPr>
              <a:t>50 people </a:t>
            </a:r>
            <a:r>
              <a:rPr lang="en-GB" sz="1600" dirty="0">
                <a:solidFill>
                  <a:srgbClr val="002060"/>
                </a:solidFill>
              </a:rPr>
              <a:t>in Scotland </a:t>
            </a:r>
            <a:r>
              <a:rPr lang="en-GB" sz="1600" dirty="0" smtClean="0">
                <a:solidFill>
                  <a:srgbClr val="002060"/>
                </a:solidFill>
              </a:rPr>
              <a:t>were estimated </a:t>
            </a:r>
            <a:r>
              <a:rPr lang="en-GB" sz="1600" dirty="0">
                <a:solidFill>
                  <a:srgbClr val="002060"/>
                </a:solidFill>
              </a:rPr>
              <a:t>to have COVID over a 7-day period</a:t>
            </a:r>
          </a:p>
          <a:p>
            <a:pPr marL="536575" lvl="1" indent="-285750">
              <a:buFont typeface="Arial" panose="020B0604020202020204" pitchFamily="34" charset="0"/>
              <a:buChar char="•"/>
            </a:pPr>
            <a:r>
              <a:rPr lang="en-GB" sz="1400" dirty="0" smtClean="0">
                <a:solidFill>
                  <a:srgbClr val="002060"/>
                </a:solidFill>
              </a:rPr>
              <a:t>This compares to approximately 1 in 55 the week before. Cases had previously been dropping since mid-July</a:t>
            </a:r>
          </a:p>
          <a:p>
            <a:pPr marL="536575" lvl="1" indent="-285750">
              <a:buFont typeface="Arial" panose="020B0604020202020204" pitchFamily="34" charset="0"/>
              <a:buChar char="•"/>
            </a:pPr>
            <a:endParaRPr lang="en-GB" sz="800" dirty="0" smtClean="0">
              <a:solidFill>
                <a:srgbClr val="FF0000"/>
              </a:solidFill>
            </a:endParaRPr>
          </a:p>
          <a:p>
            <a:pPr marL="0" lvl="1"/>
            <a:r>
              <a:rPr lang="en-GB" sz="1200" b="1" dirty="0" smtClean="0">
                <a:solidFill>
                  <a:srgbClr val="002060"/>
                </a:solidFill>
              </a:rPr>
              <a:t>NB</a:t>
            </a:r>
          </a:p>
          <a:p>
            <a:pPr marL="171450" lvl="1" indent="-171450">
              <a:buFont typeface="Arial" panose="020B0604020202020204" pitchFamily="34" charset="0"/>
              <a:buChar char="•"/>
            </a:pPr>
            <a:r>
              <a:rPr lang="en-GB" sz="1200" b="1" dirty="0" smtClean="0">
                <a:solidFill>
                  <a:srgbClr val="002060"/>
                </a:solidFill>
              </a:rPr>
              <a:t>there is a 15-25% under-ascertainment of </a:t>
            </a:r>
            <a:r>
              <a:rPr lang="en-GB" sz="1200" b="1" dirty="0" err="1" smtClean="0">
                <a:solidFill>
                  <a:srgbClr val="002060"/>
                </a:solidFill>
              </a:rPr>
              <a:t>Covid</a:t>
            </a:r>
            <a:r>
              <a:rPr lang="en-GB" sz="1200" b="1" dirty="0" smtClean="0">
                <a:solidFill>
                  <a:srgbClr val="002060"/>
                </a:solidFill>
              </a:rPr>
              <a:t> infection among hospital admissions since April 2022. This is due to home LFD tests not being logged and no test on admission</a:t>
            </a:r>
          </a:p>
          <a:p>
            <a:pPr marL="171450" lvl="1" indent="-171450">
              <a:buFont typeface="Arial" panose="020B0604020202020204" pitchFamily="34" charset="0"/>
              <a:buChar char="•"/>
            </a:pPr>
            <a:r>
              <a:rPr lang="en-GB" sz="1200" b="1" dirty="0" smtClean="0">
                <a:solidFill>
                  <a:srgbClr val="002060"/>
                </a:solidFill>
              </a:rPr>
              <a:t>With/For </a:t>
            </a:r>
            <a:r>
              <a:rPr lang="en-GB" sz="1200" b="1" dirty="0" err="1" smtClean="0">
                <a:solidFill>
                  <a:srgbClr val="002060"/>
                </a:solidFill>
              </a:rPr>
              <a:t>Covid</a:t>
            </a:r>
            <a:r>
              <a:rPr lang="en-GB" sz="1200" b="1" dirty="0" smtClean="0">
                <a:solidFill>
                  <a:srgbClr val="002060"/>
                </a:solidFill>
              </a:rPr>
              <a:t> admission classification should be used with caution. </a:t>
            </a:r>
            <a:r>
              <a:rPr lang="en-GB" sz="1200" b="1" dirty="0">
                <a:solidFill>
                  <a:srgbClr val="002060"/>
                </a:solidFill>
              </a:rPr>
              <a:t>It is estimated that 10% of classifications may be </a:t>
            </a:r>
            <a:r>
              <a:rPr lang="en-GB" sz="1200" b="1" dirty="0" smtClean="0">
                <a:solidFill>
                  <a:srgbClr val="002060"/>
                </a:solidFill>
              </a:rPr>
              <a:t>impacted by ADASTRA data availability since 04/08 </a:t>
            </a:r>
            <a:endParaRPr lang="en-GB" sz="800" dirty="0" smtClean="0">
              <a:solidFill>
                <a:srgbClr val="002060"/>
              </a:solidFill>
            </a:endParaRPr>
          </a:p>
          <a:p>
            <a:pPr marL="742950" lvl="1"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1600" dirty="0">
                <a:solidFill>
                  <a:srgbClr val="002060"/>
                </a:solidFill>
              </a:rPr>
              <a:t>Hospital a</a:t>
            </a:r>
            <a:r>
              <a:rPr lang="en-GB" sz="1600" dirty="0" smtClean="0">
                <a:solidFill>
                  <a:srgbClr val="002060"/>
                </a:solidFill>
              </a:rPr>
              <a:t>dmissions have been rising during early September</a:t>
            </a:r>
          </a:p>
          <a:p>
            <a:pPr marL="541338" lvl="1" indent="-285750">
              <a:buFont typeface="Arial" panose="020B0604020202020204" pitchFamily="34" charset="0"/>
              <a:buChar char="•"/>
            </a:pPr>
            <a:r>
              <a:rPr lang="en-GB" sz="1400" dirty="0">
                <a:solidFill>
                  <a:srgbClr val="002060"/>
                </a:solidFill>
              </a:rPr>
              <a:t>6</a:t>
            </a:r>
            <a:r>
              <a:rPr lang="en-GB" sz="1400" dirty="0" smtClean="0">
                <a:solidFill>
                  <a:srgbClr val="002060"/>
                </a:solidFill>
              </a:rPr>
              <a:t>0 </a:t>
            </a:r>
            <a:r>
              <a:rPr lang="en-GB" sz="1400" dirty="0" err="1" smtClean="0">
                <a:solidFill>
                  <a:srgbClr val="002060"/>
                </a:solidFill>
              </a:rPr>
              <a:t>covid</a:t>
            </a:r>
            <a:r>
              <a:rPr lang="en-GB" sz="1400" dirty="0" smtClean="0">
                <a:solidFill>
                  <a:srgbClr val="002060"/>
                </a:solidFill>
              </a:rPr>
              <a:t> admissions in the 7 days to 13/09, a decrease from 63 the week prior, but an increase from the recent low of 36 in the 7 days to 30/08</a:t>
            </a:r>
          </a:p>
          <a:p>
            <a:pPr marL="541338" lvl="1" indent="-285750">
              <a:buFont typeface="Arial" panose="020B0604020202020204" pitchFamily="34" charset="0"/>
              <a:buChar char="•"/>
            </a:pPr>
            <a:r>
              <a:rPr lang="en-GB" sz="1400" dirty="0" smtClean="0">
                <a:solidFill>
                  <a:srgbClr val="002060"/>
                </a:solidFill>
              </a:rPr>
              <a:t>Data to 11/09 shows admissions have decreased in the over 70 age group but increased in all other age groups, notably the under 50 age group</a:t>
            </a:r>
          </a:p>
          <a:p>
            <a:pPr marL="541338" lvl="1" indent="-285750">
              <a:buFont typeface="Arial" panose="020B0604020202020204" pitchFamily="34" charset="0"/>
              <a:buChar char="•"/>
            </a:pPr>
            <a:r>
              <a:rPr lang="en-GB" sz="1400" dirty="0" smtClean="0">
                <a:solidFill>
                  <a:srgbClr val="002060"/>
                </a:solidFill>
              </a:rPr>
              <a:t>There were7admissions </a:t>
            </a:r>
            <a:r>
              <a:rPr lang="en-GB" sz="1400" dirty="0">
                <a:solidFill>
                  <a:srgbClr val="002060"/>
                </a:solidFill>
              </a:rPr>
              <a:t>FOR </a:t>
            </a:r>
            <a:r>
              <a:rPr lang="en-GB" sz="1400" dirty="0" err="1">
                <a:solidFill>
                  <a:srgbClr val="002060"/>
                </a:solidFill>
              </a:rPr>
              <a:t>covid</a:t>
            </a:r>
            <a:r>
              <a:rPr lang="en-GB" sz="1400" dirty="0">
                <a:solidFill>
                  <a:srgbClr val="002060"/>
                </a:solidFill>
              </a:rPr>
              <a:t> (probable and definite) </a:t>
            </a:r>
            <a:r>
              <a:rPr lang="en-GB" sz="1400" dirty="0" smtClean="0">
                <a:solidFill>
                  <a:srgbClr val="002060"/>
                </a:solidFill>
              </a:rPr>
              <a:t>in the 7 days to 12/09, compared to 2 the previous week; the </a:t>
            </a:r>
            <a:r>
              <a:rPr lang="en-GB" sz="1400" dirty="0">
                <a:solidFill>
                  <a:srgbClr val="002060"/>
                </a:solidFill>
              </a:rPr>
              <a:t>majority of admissions remain WITH </a:t>
            </a:r>
            <a:r>
              <a:rPr lang="en-GB" sz="1400" dirty="0" err="1">
                <a:solidFill>
                  <a:srgbClr val="002060"/>
                </a:solidFill>
              </a:rPr>
              <a:t>covid</a:t>
            </a:r>
            <a:r>
              <a:rPr lang="en-GB" sz="1400" dirty="0">
                <a:solidFill>
                  <a:srgbClr val="002060"/>
                </a:solidFill>
              </a:rPr>
              <a:t> (not hospital onset</a:t>
            </a:r>
            <a:r>
              <a:rPr lang="en-GB" sz="1400" dirty="0" smtClean="0">
                <a:solidFill>
                  <a:srgbClr val="002060"/>
                </a:solidFill>
              </a:rPr>
              <a:t>)</a:t>
            </a:r>
          </a:p>
        </p:txBody>
      </p:sp>
      <p:sp>
        <p:nvSpPr>
          <p:cNvPr id="12" name="TextBox 11"/>
          <p:cNvSpPr txBox="1"/>
          <p:nvPr/>
        </p:nvSpPr>
        <p:spPr>
          <a:xfrm>
            <a:off x="0" y="4456225"/>
            <a:ext cx="6910754" cy="178510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Hospital occupancy increased through early September from the recent low at the end of August</a:t>
            </a:r>
          </a:p>
          <a:p>
            <a:pPr marL="536575" lvl="1" indent="-285750">
              <a:buFont typeface="Arial" panose="020B0604020202020204" pitchFamily="34" charset="0"/>
              <a:buChar char="•"/>
            </a:pPr>
            <a:r>
              <a:rPr lang="en-GB" sz="1400" dirty="0" smtClean="0">
                <a:solidFill>
                  <a:srgbClr val="002060"/>
                </a:solidFill>
              </a:rPr>
              <a:t>At 13/09, 46 </a:t>
            </a:r>
            <a:r>
              <a:rPr lang="en-GB" sz="1400" dirty="0">
                <a:solidFill>
                  <a:srgbClr val="002060"/>
                </a:solidFill>
              </a:rPr>
              <a:t>occupied beds (vs </a:t>
            </a:r>
            <a:r>
              <a:rPr lang="en-GB" sz="1400" dirty="0" smtClean="0">
                <a:solidFill>
                  <a:srgbClr val="002060"/>
                </a:solidFill>
              </a:rPr>
              <a:t>49 </a:t>
            </a:r>
            <a:r>
              <a:rPr lang="en-GB" sz="1400" dirty="0">
                <a:solidFill>
                  <a:srgbClr val="002060"/>
                </a:solidFill>
              </a:rPr>
              <a:t>a week </a:t>
            </a:r>
            <a:r>
              <a:rPr lang="en-GB" sz="1400" dirty="0" smtClean="0">
                <a:solidFill>
                  <a:srgbClr val="002060"/>
                </a:solidFill>
              </a:rPr>
              <a:t>previously)</a:t>
            </a:r>
          </a:p>
          <a:p>
            <a:pPr marL="541338" lvl="1" indent="-285750">
              <a:buFont typeface="Arial" panose="020B0604020202020204" pitchFamily="34" charset="0"/>
              <a:buChar char="•"/>
            </a:pPr>
            <a:r>
              <a:rPr lang="en-GB" sz="1400" dirty="0" smtClean="0">
                <a:solidFill>
                  <a:srgbClr val="002060"/>
                </a:solidFill>
              </a:rPr>
              <a:t>6 </a:t>
            </a:r>
            <a:r>
              <a:rPr lang="en-GB" sz="1400" dirty="0">
                <a:solidFill>
                  <a:srgbClr val="002060"/>
                </a:solidFill>
              </a:rPr>
              <a:t>of these were admissions FOR </a:t>
            </a:r>
            <a:r>
              <a:rPr lang="en-GB" sz="1400" dirty="0" err="1">
                <a:solidFill>
                  <a:srgbClr val="002060"/>
                </a:solidFill>
              </a:rPr>
              <a:t>covid</a:t>
            </a:r>
            <a:r>
              <a:rPr lang="en-GB" sz="1400" dirty="0">
                <a:solidFill>
                  <a:srgbClr val="002060"/>
                </a:solidFill>
              </a:rPr>
              <a:t> </a:t>
            </a:r>
            <a:r>
              <a:rPr lang="en-GB" sz="1400" dirty="0" smtClean="0">
                <a:solidFill>
                  <a:srgbClr val="002060"/>
                </a:solidFill>
              </a:rPr>
              <a:t>(compared to 6 a week previously). Of those WITH </a:t>
            </a:r>
            <a:r>
              <a:rPr lang="en-GB" sz="1400" dirty="0" err="1" smtClean="0">
                <a:solidFill>
                  <a:srgbClr val="002060"/>
                </a:solidFill>
              </a:rPr>
              <a:t>covid</a:t>
            </a:r>
            <a:r>
              <a:rPr lang="en-GB" sz="1400" dirty="0" smtClean="0">
                <a:solidFill>
                  <a:srgbClr val="002060"/>
                </a:solidFill>
              </a:rPr>
              <a:t>, 3 </a:t>
            </a:r>
            <a:r>
              <a:rPr lang="en-GB" sz="1400" dirty="0">
                <a:solidFill>
                  <a:srgbClr val="002060"/>
                </a:solidFill>
              </a:rPr>
              <a:t>are definite or possible hospital onset </a:t>
            </a:r>
            <a:r>
              <a:rPr lang="en-GB" sz="1400" dirty="0" smtClean="0">
                <a:solidFill>
                  <a:srgbClr val="002060"/>
                </a:solidFill>
              </a:rPr>
              <a:t>(compared to 3 a week previously) and 34 not </a:t>
            </a:r>
            <a:r>
              <a:rPr lang="en-GB" sz="1400" dirty="0">
                <a:solidFill>
                  <a:srgbClr val="002060"/>
                </a:solidFill>
              </a:rPr>
              <a:t>hospital onset </a:t>
            </a:r>
            <a:r>
              <a:rPr lang="en-GB" sz="1400" dirty="0" smtClean="0">
                <a:solidFill>
                  <a:srgbClr val="002060"/>
                </a:solidFill>
              </a:rPr>
              <a:t>(compared to 36 a week previously)</a:t>
            </a:r>
          </a:p>
          <a:p>
            <a:pPr marL="541338" lvl="1" indent="-285750">
              <a:buFont typeface="Arial" panose="020B0604020202020204" pitchFamily="34" charset="0"/>
              <a:buChar char="•"/>
            </a:pPr>
            <a:r>
              <a:rPr lang="en-GB" sz="1400" dirty="0" smtClean="0">
                <a:solidFill>
                  <a:srgbClr val="002060"/>
                </a:solidFill>
              </a:rPr>
              <a:t>There is 1 patient in ICU</a:t>
            </a:r>
          </a:p>
          <a:p>
            <a:pPr marL="541338" lvl="1" indent="-285750">
              <a:buFont typeface="Arial" panose="020B0604020202020204" pitchFamily="34" charset="0"/>
              <a:buChar char="•"/>
            </a:pPr>
            <a:endParaRPr lang="en-GB" sz="800" dirty="0">
              <a:solidFill>
                <a:srgbClr val="FF0000"/>
              </a:solidFill>
            </a:endParaRPr>
          </a:p>
        </p:txBody>
      </p:sp>
      <p:pic>
        <p:nvPicPr>
          <p:cNvPr id="3" name="Picture 2"/>
          <p:cNvPicPr>
            <a:picLocks noChangeAspect="1"/>
          </p:cNvPicPr>
          <p:nvPr/>
        </p:nvPicPr>
        <p:blipFill>
          <a:blip r:embed="rId3"/>
          <a:stretch>
            <a:fillRect/>
          </a:stretch>
        </p:blipFill>
        <p:spPr>
          <a:xfrm>
            <a:off x="6811538" y="4468176"/>
            <a:ext cx="5294570" cy="1951285"/>
          </a:xfrm>
          <a:prstGeom prst="rect">
            <a:avLst/>
          </a:prstGeom>
        </p:spPr>
      </p:pic>
    </p:spTree>
    <p:extLst>
      <p:ext uri="{BB962C8B-B14F-4D97-AF65-F5344CB8AC3E}">
        <p14:creationId xmlns:p14="http://schemas.microsoft.com/office/powerpoint/2010/main" val="1993861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Infection Prevention &amp; Control Ward Closures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1 partial ward closure</a:t>
            </a:r>
            <a:endParaRPr lang="en-GB" sz="2000" dirty="0">
              <a:solidFill>
                <a:srgbClr val="002060"/>
              </a:solidFill>
            </a:endParaRPr>
          </a:p>
        </p:txBody>
      </p:sp>
      <p:sp>
        <p:nvSpPr>
          <p:cNvPr id="6" name="TextBox 5"/>
          <p:cNvSpPr txBox="1"/>
          <p:nvPr/>
        </p:nvSpPr>
        <p:spPr>
          <a:xfrm>
            <a:off x="5108157" y="1261883"/>
            <a:ext cx="6004602"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As at 14/09, 1 partial ward closure due to Covid infection controls</a:t>
            </a:r>
          </a:p>
          <a:p>
            <a:pPr marL="285750" indent="-285750">
              <a:buFont typeface="Arial" panose="020B0604020202020204" pitchFamily="34" charset="0"/>
              <a:buChar char="•"/>
            </a:pPr>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Number of ward closures due to </a:t>
            </a:r>
            <a:r>
              <a:rPr lang="en-GB" sz="1600" dirty="0" err="1" smtClean="0">
                <a:solidFill>
                  <a:srgbClr val="002060"/>
                </a:solidFill>
              </a:rPr>
              <a:t>Covid</a:t>
            </a:r>
            <a:r>
              <a:rPr lang="en-GB" sz="1600" dirty="0" smtClean="0">
                <a:solidFill>
                  <a:srgbClr val="002060"/>
                </a:solidFill>
              </a:rPr>
              <a:t> infection controls was zero between 29 August and 12 September inclusive</a:t>
            </a:r>
          </a:p>
          <a:p>
            <a:pPr marL="285750" indent="-285750">
              <a:buFont typeface="Arial" panose="020B0604020202020204" pitchFamily="34" charset="0"/>
              <a:buChar char="•"/>
            </a:pPr>
            <a:endParaRPr lang="en-GB" sz="1600" dirty="0">
              <a:solidFill>
                <a:srgbClr val="002060"/>
              </a:solidFill>
            </a:endParaRPr>
          </a:p>
        </p:txBody>
      </p:sp>
      <p:sp>
        <p:nvSpPr>
          <p:cNvPr id="9" name="Rectangle 8"/>
          <p:cNvSpPr/>
          <p:nvPr/>
        </p:nvSpPr>
        <p:spPr>
          <a:xfrm>
            <a:off x="0" y="912926"/>
            <a:ext cx="3956532" cy="338554"/>
          </a:xfrm>
          <a:prstGeom prst="rect">
            <a:avLst/>
          </a:prstGeom>
        </p:spPr>
        <p:txBody>
          <a:bodyPr wrap="none">
            <a:spAutoFit/>
          </a:bodyPr>
          <a:lstStyle/>
          <a:p>
            <a:r>
              <a:rPr lang="en-GB" sz="1600" dirty="0" smtClean="0">
                <a:solidFill>
                  <a:schemeClr val="accent5">
                    <a:lumMod val="50000"/>
                  </a:schemeClr>
                </a:solidFill>
              </a:rPr>
              <a:t>Ward closures due to Covid infection controls</a:t>
            </a:r>
            <a:endParaRPr lang="en-GB" sz="1600" dirty="0"/>
          </a:p>
        </p:txBody>
      </p:sp>
      <p:pic>
        <p:nvPicPr>
          <p:cNvPr id="3" name="Picture 2"/>
          <p:cNvPicPr>
            <a:picLocks noChangeAspect="1"/>
          </p:cNvPicPr>
          <p:nvPr/>
        </p:nvPicPr>
        <p:blipFill>
          <a:blip r:embed="rId3"/>
          <a:stretch>
            <a:fillRect/>
          </a:stretch>
        </p:blipFill>
        <p:spPr>
          <a:xfrm>
            <a:off x="76245" y="1200329"/>
            <a:ext cx="4999040" cy="2773794"/>
          </a:xfrm>
          <a:prstGeom prst="rect">
            <a:avLst/>
          </a:prstGeom>
        </p:spPr>
      </p:pic>
    </p:spTree>
    <p:extLst>
      <p:ext uri="{BB962C8B-B14F-4D97-AF65-F5344CB8AC3E}">
        <p14:creationId xmlns:p14="http://schemas.microsoft.com/office/powerpoint/2010/main" val="389297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7080" y="800219"/>
            <a:ext cx="10543498" cy="5645127"/>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Overall G-OPES system pressure metrics</a:t>
            </a: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Increase in level 4 over the last week</a:t>
            </a:r>
            <a:endParaRPr lang="en-GB" sz="1400" dirty="0">
              <a:solidFill>
                <a:srgbClr val="002060"/>
              </a:solidFill>
            </a:endParaRPr>
          </a:p>
        </p:txBody>
      </p:sp>
      <p:sp>
        <p:nvSpPr>
          <p:cNvPr id="21" name="TextBox 20"/>
          <p:cNvSpPr txBox="1"/>
          <p:nvPr/>
        </p:nvSpPr>
        <p:spPr>
          <a:xfrm>
            <a:off x="5808485" y="830996"/>
            <a:ext cx="5929246"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The overall system has mainly been at </a:t>
            </a:r>
            <a:r>
              <a:rPr lang="en-GB" sz="1600" b="1" dirty="0" smtClean="0">
                <a:solidFill>
                  <a:srgbClr val="002060"/>
                </a:solidFill>
              </a:rPr>
              <a:t>level 3 </a:t>
            </a:r>
            <a:r>
              <a:rPr lang="en-GB" sz="1600" dirty="0" smtClean="0">
                <a:solidFill>
                  <a:srgbClr val="002060"/>
                </a:solidFill>
              </a:rPr>
              <a:t>for the week to 13</a:t>
            </a:r>
            <a:r>
              <a:rPr lang="en-GB" sz="1600" baseline="30000" dirty="0" smtClean="0">
                <a:solidFill>
                  <a:srgbClr val="002060"/>
                </a:solidFill>
              </a:rPr>
              <a:t>th</a:t>
            </a:r>
            <a:r>
              <a:rPr lang="en-GB" sz="1600" dirty="0" smtClean="0">
                <a:solidFill>
                  <a:srgbClr val="002060"/>
                </a:solidFill>
              </a:rPr>
              <a:t> September, with an increase in level 4</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Highest proportion of level 4 reporting since the start of July</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MUSC reported level 4 on all but two occasions in the last week</a:t>
            </a:r>
          </a:p>
          <a:p>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ISCP and Royal Cornhill Hospital reported level 4 on multiple occasions in the last week</a:t>
            </a:r>
            <a:endParaRPr lang="en-GB" sz="1600" dirty="0">
              <a:solidFill>
                <a:srgbClr val="002060"/>
              </a:solidFill>
            </a:endParaRPr>
          </a:p>
          <a:p>
            <a:pPr marL="285750" indent="-285750">
              <a:buFont typeface="Arial" panose="020B0604020202020204" pitchFamily="34" charset="0"/>
              <a:buChar char="•"/>
            </a:pPr>
            <a:endParaRPr lang="en-GB" sz="1600" dirty="0" smtClean="0">
              <a:solidFill>
                <a:srgbClr val="002060"/>
              </a:solidFill>
            </a:endParaRPr>
          </a:p>
        </p:txBody>
      </p:sp>
    </p:spTree>
    <p:extLst>
      <p:ext uri="{BB962C8B-B14F-4D97-AF65-F5344CB8AC3E}">
        <p14:creationId xmlns:p14="http://schemas.microsoft.com/office/powerpoint/2010/main" val="249433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Workforce –  COVID-19 absences</a:t>
            </a:r>
            <a:endParaRPr lang="en-GB" sz="20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Continued downward trend</a:t>
            </a:r>
            <a:endParaRPr lang="en-GB" sz="1400" dirty="0">
              <a:solidFill>
                <a:srgbClr val="002060"/>
              </a:solidFill>
            </a:endParaRPr>
          </a:p>
        </p:txBody>
      </p:sp>
      <p:pic>
        <p:nvPicPr>
          <p:cNvPr id="2" name="Picture 1"/>
          <p:cNvPicPr>
            <a:picLocks noChangeAspect="1"/>
          </p:cNvPicPr>
          <p:nvPr/>
        </p:nvPicPr>
        <p:blipFill>
          <a:blip r:embed="rId3"/>
          <a:stretch>
            <a:fillRect/>
          </a:stretch>
        </p:blipFill>
        <p:spPr>
          <a:xfrm>
            <a:off x="281354" y="830996"/>
            <a:ext cx="10779850" cy="5935258"/>
          </a:xfrm>
          <a:prstGeom prst="rect">
            <a:avLst/>
          </a:prstGeom>
        </p:spPr>
      </p:pic>
      <p:sp>
        <p:nvSpPr>
          <p:cNvPr id="6" name="TextBox 5"/>
          <p:cNvSpPr txBox="1"/>
          <p:nvPr/>
        </p:nvSpPr>
        <p:spPr>
          <a:xfrm>
            <a:off x="6638193" y="1424353"/>
            <a:ext cx="5468814" cy="1461939"/>
          </a:xfrm>
          <a:prstGeom prst="rect">
            <a:avLst/>
          </a:prstGeom>
          <a:noFill/>
        </p:spPr>
        <p:txBody>
          <a:bodyPr wrap="square" rtlCol="0">
            <a:spAutoFit/>
          </a:bodyPr>
          <a:lstStyle/>
          <a:p>
            <a:r>
              <a:rPr lang="en-GB" sz="1200" dirty="0">
                <a:solidFill>
                  <a:schemeClr val="accent5">
                    <a:lumMod val="50000"/>
                  </a:schemeClr>
                </a:solidFill>
              </a:rPr>
              <a:t>F</a:t>
            </a:r>
            <a:r>
              <a:rPr lang="en-GB" sz="1200" dirty="0" smtClean="0">
                <a:solidFill>
                  <a:schemeClr val="accent5">
                    <a:lumMod val="50000"/>
                  </a:schemeClr>
                </a:solidFill>
              </a:rPr>
              <a:t>rom</a:t>
            </a:r>
            <a:r>
              <a:rPr lang="en-GB" sz="1200" dirty="0" smtClean="0"/>
              <a:t> </a:t>
            </a:r>
            <a:r>
              <a:rPr lang="en-GB" sz="1200" dirty="0">
                <a:solidFill>
                  <a:schemeClr val="accent5">
                    <a:lumMod val="50000"/>
                  </a:schemeClr>
                </a:solidFill>
              </a:rPr>
              <a:t>the 1st September current </a:t>
            </a:r>
            <a:r>
              <a:rPr lang="en-GB" sz="1200" dirty="0" err="1">
                <a:solidFill>
                  <a:schemeClr val="accent5">
                    <a:lumMod val="50000"/>
                  </a:schemeClr>
                </a:solidFill>
              </a:rPr>
              <a:t>Covid</a:t>
            </a:r>
            <a:r>
              <a:rPr lang="en-GB" sz="1200" dirty="0">
                <a:solidFill>
                  <a:schemeClr val="accent5">
                    <a:lumMod val="50000"/>
                  </a:schemeClr>
                </a:solidFill>
              </a:rPr>
              <a:t> special leave will be transitioned to sick leave (</a:t>
            </a:r>
            <a:r>
              <a:rPr lang="en-GB" sz="1200" dirty="0" err="1">
                <a:solidFill>
                  <a:schemeClr val="accent5">
                    <a:lumMod val="50000"/>
                  </a:schemeClr>
                </a:solidFill>
              </a:rPr>
              <a:t>Covid</a:t>
            </a:r>
            <a:r>
              <a:rPr lang="en-GB" sz="1200" dirty="0">
                <a:solidFill>
                  <a:schemeClr val="accent5">
                    <a:lumMod val="50000"/>
                  </a:schemeClr>
                </a:solidFill>
              </a:rPr>
              <a:t> related illness). From 1st September onwards only those with a new positive LFD will be granted special leave until such time as a test is negative, and then if the employee is still absent it will be recorded as sick leave.</a:t>
            </a:r>
          </a:p>
          <a:p>
            <a:endParaRPr lang="en-GB" sz="500" dirty="0">
              <a:solidFill>
                <a:schemeClr val="accent5">
                  <a:lumMod val="50000"/>
                </a:schemeClr>
              </a:solidFill>
            </a:endParaRPr>
          </a:p>
          <a:p>
            <a:r>
              <a:rPr lang="en-GB" sz="1200" dirty="0">
                <a:solidFill>
                  <a:schemeClr val="accent5">
                    <a:lumMod val="50000"/>
                  </a:schemeClr>
                </a:solidFill>
              </a:rPr>
              <a:t>As there is no longer a breakdown of the various </a:t>
            </a:r>
            <a:r>
              <a:rPr lang="en-GB" sz="1200" dirty="0" err="1">
                <a:solidFill>
                  <a:schemeClr val="accent5">
                    <a:lumMod val="50000"/>
                  </a:schemeClr>
                </a:solidFill>
              </a:rPr>
              <a:t>Covid</a:t>
            </a:r>
            <a:r>
              <a:rPr lang="en-GB" sz="1200" dirty="0">
                <a:solidFill>
                  <a:schemeClr val="accent5">
                    <a:lumMod val="50000"/>
                  </a:schemeClr>
                </a:solidFill>
              </a:rPr>
              <a:t> absence reasons, </a:t>
            </a:r>
            <a:r>
              <a:rPr lang="en-GB" sz="1200" dirty="0" smtClean="0">
                <a:solidFill>
                  <a:schemeClr val="accent5">
                    <a:lumMod val="50000"/>
                  </a:schemeClr>
                </a:solidFill>
              </a:rPr>
              <a:t>this </a:t>
            </a:r>
            <a:r>
              <a:rPr lang="en-GB" sz="1200" dirty="0">
                <a:solidFill>
                  <a:schemeClr val="accent5">
                    <a:lumMod val="50000"/>
                  </a:schemeClr>
                </a:solidFill>
              </a:rPr>
              <a:t>chart now only shows </a:t>
            </a:r>
            <a:r>
              <a:rPr lang="en-GB" sz="1200" dirty="0" smtClean="0">
                <a:solidFill>
                  <a:schemeClr val="accent5">
                    <a:lumMod val="50000"/>
                  </a:schemeClr>
                </a:solidFill>
              </a:rPr>
              <a:t>Covid-19 positive </a:t>
            </a:r>
            <a:r>
              <a:rPr lang="en-GB" sz="1200" dirty="0">
                <a:solidFill>
                  <a:schemeClr val="accent5">
                    <a:lumMod val="50000"/>
                  </a:schemeClr>
                </a:solidFill>
              </a:rPr>
              <a:t>absence </a:t>
            </a:r>
            <a:r>
              <a:rPr lang="en-GB" sz="1200" dirty="0" smtClean="0">
                <a:solidFill>
                  <a:schemeClr val="accent5">
                    <a:lumMod val="50000"/>
                  </a:schemeClr>
                </a:solidFill>
              </a:rPr>
              <a:t>data; all other Covid-19 related absences are included within sickness leave on the next page</a:t>
            </a:r>
            <a:endParaRPr lang="en-GB" sz="1200" dirty="0">
              <a:solidFill>
                <a:schemeClr val="accent5">
                  <a:lumMod val="50000"/>
                </a:schemeClr>
              </a:solidFill>
            </a:endParaRPr>
          </a:p>
        </p:txBody>
      </p:sp>
    </p:spTree>
    <p:extLst>
      <p:ext uri="{BB962C8B-B14F-4D97-AF65-F5344CB8AC3E}">
        <p14:creationId xmlns:p14="http://schemas.microsoft.com/office/powerpoint/2010/main" val="349550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7007" y="769442"/>
            <a:ext cx="10583843" cy="5974479"/>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Workforce – all leave</a:t>
            </a:r>
            <a:endParaRPr lang="en-GB" sz="20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A</a:t>
            </a:r>
            <a:r>
              <a:rPr lang="en-GB" sz="2000" dirty="0" smtClean="0">
                <a:solidFill>
                  <a:srgbClr val="002060"/>
                </a:solidFill>
              </a:rPr>
              <a:t>nnual leave has been decreasing since July</a:t>
            </a:r>
            <a:endParaRPr lang="en-GB" sz="1400" dirty="0">
              <a:solidFill>
                <a:srgbClr val="002060"/>
              </a:solidFill>
            </a:endParaRPr>
          </a:p>
        </p:txBody>
      </p:sp>
    </p:spTree>
    <p:extLst>
      <p:ext uri="{BB962C8B-B14F-4D97-AF65-F5344CB8AC3E}">
        <p14:creationId xmlns:p14="http://schemas.microsoft.com/office/powerpoint/2010/main" val="110720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103122" y="1301906"/>
            <a:ext cx="4957601" cy="2499423"/>
          </a:xfrm>
          <a:prstGeom prst="rect">
            <a:avLst/>
          </a:prstGeom>
        </p:spPr>
      </p:pic>
      <p:pic>
        <p:nvPicPr>
          <p:cNvPr id="11" name="Picture 10"/>
          <p:cNvPicPr>
            <a:picLocks noChangeAspect="1"/>
          </p:cNvPicPr>
          <p:nvPr/>
        </p:nvPicPr>
        <p:blipFill>
          <a:blip r:embed="rId4"/>
          <a:stretch>
            <a:fillRect/>
          </a:stretch>
        </p:blipFill>
        <p:spPr>
          <a:xfrm>
            <a:off x="114294" y="3913011"/>
            <a:ext cx="4686954" cy="2848373"/>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Scottish Ambulance Service turnaround times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ARI 90</a:t>
            </a:r>
            <a:r>
              <a:rPr lang="en-GB" sz="2000" baseline="30000" dirty="0" smtClean="0">
                <a:solidFill>
                  <a:srgbClr val="002060"/>
                </a:solidFill>
              </a:rPr>
              <a:t>th</a:t>
            </a:r>
            <a:r>
              <a:rPr lang="en-GB" sz="2000" dirty="0" smtClean="0">
                <a:solidFill>
                  <a:srgbClr val="002060"/>
                </a:solidFill>
              </a:rPr>
              <a:t> percentile turnaround time at a new high last week</a:t>
            </a:r>
            <a:endParaRPr lang="en-GB" sz="2000" dirty="0">
              <a:solidFill>
                <a:srgbClr val="002060"/>
              </a:solidFill>
            </a:endParaRPr>
          </a:p>
        </p:txBody>
      </p:sp>
      <p:sp>
        <p:nvSpPr>
          <p:cNvPr id="20" name="Rectangle 19"/>
          <p:cNvSpPr/>
          <p:nvPr/>
        </p:nvSpPr>
        <p:spPr>
          <a:xfrm>
            <a:off x="-1" y="792524"/>
            <a:ext cx="5812971" cy="584775"/>
          </a:xfrm>
          <a:prstGeom prst="rect">
            <a:avLst/>
          </a:prstGeom>
        </p:spPr>
        <p:txBody>
          <a:bodyPr wrap="square">
            <a:spAutoFit/>
          </a:bodyPr>
          <a:lstStyle/>
          <a:p>
            <a:r>
              <a:rPr lang="en-GB" sz="1600" dirty="0" smtClean="0">
                <a:solidFill>
                  <a:schemeClr val="accent5">
                    <a:lumMod val="50000"/>
                  </a:schemeClr>
                </a:solidFill>
              </a:rPr>
              <a:t>ARI 90</a:t>
            </a:r>
            <a:r>
              <a:rPr lang="en-GB" sz="1600" baseline="30000" dirty="0" smtClean="0">
                <a:solidFill>
                  <a:schemeClr val="accent5">
                    <a:lumMod val="50000"/>
                  </a:schemeClr>
                </a:solidFill>
              </a:rPr>
              <a:t>th</a:t>
            </a:r>
            <a:r>
              <a:rPr lang="en-GB" sz="1600" dirty="0" smtClean="0">
                <a:solidFill>
                  <a:schemeClr val="accent5">
                    <a:lumMod val="50000"/>
                  </a:schemeClr>
                </a:solidFill>
              </a:rPr>
              <a:t> percentile ambulance turnaround time increased, from 171 minutes to a new high of </a:t>
            </a:r>
            <a:r>
              <a:rPr lang="en-GB" sz="1600" b="1" dirty="0" smtClean="0">
                <a:solidFill>
                  <a:schemeClr val="accent5">
                    <a:lumMod val="50000"/>
                  </a:schemeClr>
                </a:solidFill>
              </a:rPr>
              <a:t>223 minutes </a:t>
            </a:r>
            <a:endParaRPr lang="en-GB" sz="1600" b="1" dirty="0"/>
          </a:p>
        </p:txBody>
      </p:sp>
      <p:sp>
        <p:nvSpPr>
          <p:cNvPr id="22" name="Rectangle 21"/>
          <p:cNvSpPr/>
          <p:nvPr/>
        </p:nvSpPr>
        <p:spPr>
          <a:xfrm>
            <a:off x="6024857" y="796587"/>
            <a:ext cx="5837504" cy="584775"/>
          </a:xfrm>
          <a:prstGeom prst="rect">
            <a:avLst/>
          </a:prstGeom>
        </p:spPr>
        <p:txBody>
          <a:bodyPr wrap="square">
            <a:spAutoFit/>
          </a:bodyPr>
          <a:lstStyle/>
          <a:p>
            <a:r>
              <a:rPr lang="en-GB" sz="1600" dirty="0" smtClean="0">
                <a:solidFill>
                  <a:schemeClr val="accent5">
                    <a:lumMod val="50000"/>
                  </a:schemeClr>
                </a:solidFill>
              </a:rPr>
              <a:t>Dr Gray’s 90</a:t>
            </a:r>
            <a:r>
              <a:rPr lang="en-GB" sz="1600" baseline="30000" dirty="0" smtClean="0">
                <a:solidFill>
                  <a:schemeClr val="accent5">
                    <a:lumMod val="50000"/>
                  </a:schemeClr>
                </a:solidFill>
              </a:rPr>
              <a:t>th</a:t>
            </a:r>
            <a:r>
              <a:rPr lang="en-GB" sz="1600" dirty="0" smtClean="0">
                <a:solidFill>
                  <a:schemeClr val="accent5">
                    <a:lumMod val="50000"/>
                  </a:schemeClr>
                </a:solidFill>
              </a:rPr>
              <a:t> percentile ambulance fell again, from 90 to </a:t>
            </a:r>
            <a:r>
              <a:rPr lang="en-GB" sz="1600" b="1" dirty="0" smtClean="0">
                <a:solidFill>
                  <a:schemeClr val="accent5">
                    <a:lumMod val="50000"/>
                  </a:schemeClr>
                </a:solidFill>
              </a:rPr>
              <a:t>87 minutes</a:t>
            </a:r>
            <a:endParaRPr lang="en-GB" sz="1600" b="1" dirty="0"/>
          </a:p>
        </p:txBody>
      </p:sp>
      <p:sp>
        <p:nvSpPr>
          <p:cNvPr id="13" name="Rectangle 12"/>
          <p:cNvSpPr/>
          <p:nvPr/>
        </p:nvSpPr>
        <p:spPr>
          <a:xfrm>
            <a:off x="5163490" y="4044157"/>
            <a:ext cx="6960294" cy="830997"/>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chemeClr val="accent5">
                    <a:lumMod val="50000"/>
                  </a:schemeClr>
                </a:solidFill>
              </a:rPr>
              <a:t>ARI and Dr </a:t>
            </a:r>
            <a:r>
              <a:rPr lang="en-GB" sz="1600" dirty="0" err="1" smtClean="0">
                <a:solidFill>
                  <a:schemeClr val="accent5">
                    <a:lumMod val="50000"/>
                  </a:schemeClr>
                </a:solidFill>
              </a:rPr>
              <a:t>Gray’s</a:t>
            </a:r>
            <a:r>
              <a:rPr lang="en-GB" sz="1600" dirty="0" smtClean="0">
                <a:solidFill>
                  <a:schemeClr val="accent5">
                    <a:lumMod val="50000"/>
                  </a:schemeClr>
                </a:solidFill>
              </a:rPr>
              <a:t> 90</a:t>
            </a:r>
            <a:r>
              <a:rPr lang="en-GB" sz="1600" baseline="30000" dirty="0" smtClean="0">
                <a:solidFill>
                  <a:schemeClr val="accent5">
                    <a:lumMod val="50000"/>
                  </a:schemeClr>
                </a:solidFill>
              </a:rPr>
              <a:t>th</a:t>
            </a:r>
            <a:r>
              <a:rPr lang="en-GB" sz="1600" dirty="0" smtClean="0">
                <a:solidFill>
                  <a:schemeClr val="accent5">
                    <a:lumMod val="50000"/>
                  </a:schemeClr>
                </a:solidFill>
              </a:rPr>
              <a:t> percentile ambulance turnaround times remain above the Scottish average (85 minutes), although Dr </a:t>
            </a:r>
            <a:r>
              <a:rPr lang="en-GB" sz="1600" dirty="0" err="1" smtClean="0">
                <a:solidFill>
                  <a:schemeClr val="accent5">
                    <a:lumMod val="50000"/>
                  </a:schemeClr>
                </a:solidFill>
              </a:rPr>
              <a:t>Gray’s</a:t>
            </a:r>
            <a:r>
              <a:rPr lang="en-GB" sz="1600" dirty="0" smtClean="0">
                <a:solidFill>
                  <a:schemeClr val="accent5">
                    <a:lumMod val="50000"/>
                  </a:schemeClr>
                </a:solidFill>
              </a:rPr>
              <a:t> is now just above this level following recent improvement</a:t>
            </a:r>
            <a:endParaRPr lang="en-GB" sz="1600" b="1" dirty="0">
              <a:solidFill>
                <a:schemeClr val="accent5">
                  <a:lumMod val="50000"/>
                </a:schemeClr>
              </a:solidFill>
            </a:endParaRPr>
          </a:p>
        </p:txBody>
      </p:sp>
      <p:sp>
        <p:nvSpPr>
          <p:cNvPr id="10" name="Oval 9"/>
          <p:cNvSpPr/>
          <p:nvPr/>
        </p:nvSpPr>
        <p:spPr>
          <a:xfrm>
            <a:off x="748718" y="4310258"/>
            <a:ext cx="209088" cy="1415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852506" y="4985238"/>
            <a:ext cx="187310" cy="740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a:stretch>
            <a:fillRect/>
          </a:stretch>
        </p:blipFill>
        <p:spPr>
          <a:xfrm>
            <a:off x="114294" y="1301906"/>
            <a:ext cx="4879737" cy="2505588"/>
          </a:xfrm>
          <a:prstGeom prst="rect">
            <a:avLst/>
          </a:prstGeom>
        </p:spPr>
      </p:pic>
    </p:spTree>
    <p:extLst>
      <p:ext uri="{BB962C8B-B14F-4D97-AF65-F5344CB8AC3E}">
        <p14:creationId xmlns:p14="http://schemas.microsoft.com/office/powerpoint/2010/main" val="264558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Ambulances Waiting at ARI</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15 ambulances waiting at ARI on Monday</a:t>
            </a:r>
            <a:endParaRPr lang="en-GB" sz="2000" dirty="0">
              <a:solidFill>
                <a:srgbClr val="002060"/>
              </a:solidFill>
            </a:endParaRPr>
          </a:p>
        </p:txBody>
      </p:sp>
      <p:sp>
        <p:nvSpPr>
          <p:cNvPr id="20" name="Rectangle 19"/>
          <p:cNvSpPr/>
          <p:nvPr/>
        </p:nvSpPr>
        <p:spPr>
          <a:xfrm>
            <a:off x="4431321" y="1022241"/>
            <a:ext cx="5812971" cy="2308324"/>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chemeClr val="accent5">
                    <a:lumMod val="50000"/>
                  </a:schemeClr>
                </a:solidFill>
              </a:rPr>
              <a:t>The number of ambulances waiting at ARI was exceptionally high on Monday 12th September late-afternoon, with 15 ambulances waiting at 5pm</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solidFill>
                  <a:schemeClr val="accent5">
                    <a:lumMod val="50000"/>
                  </a:schemeClr>
                </a:solidFill>
              </a:rPr>
              <a:t>This level has only been observed on 3 previous occasions this year</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dirty="0" smtClean="0">
                <a:solidFill>
                  <a:schemeClr val="accent5">
                    <a:lumMod val="50000"/>
                  </a:schemeClr>
                </a:solidFill>
              </a:rPr>
              <a:t>These very high numbers of ambulances waiting usually occur between 3pm and 8pm</a:t>
            </a:r>
            <a:endParaRPr lang="en-GB" sz="1600" dirty="0">
              <a:solidFill>
                <a:schemeClr val="accent5">
                  <a:lumMod val="50000"/>
                </a:schemeClr>
              </a:solidFill>
            </a:endParaRPr>
          </a:p>
        </p:txBody>
      </p:sp>
      <p:pic>
        <p:nvPicPr>
          <p:cNvPr id="6" name="Picture 5"/>
          <p:cNvPicPr>
            <a:picLocks noChangeAspect="1"/>
          </p:cNvPicPr>
          <p:nvPr/>
        </p:nvPicPr>
        <p:blipFill>
          <a:blip r:embed="rId3"/>
          <a:stretch>
            <a:fillRect/>
          </a:stretch>
        </p:blipFill>
        <p:spPr>
          <a:xfrm>
            <a:off x="269974" y="1225864"/>
            <a:ext cx="3528303" cy="5632136"/>
          </a:xfrm>
          <a:prstGeom prst="rect">
            <a:avLst/>
          </a:prstGeom>
        </p:spPr>
      </p:pic>
      <p:pic>
        <p:nvPicPr>
          <p:cNvPr id="7" name="Picture 6"/>
          <p:cNvPicPr>
            <a:picLocks noChangeAspect="1"/>
          </p:cNvPicPr>
          <p:nvPr/>
        </p:nvPicPr>
        <p:blipFill>
          <a:blip r:embed="rId4"/>
          <a:stretch>
            <a:fillRect/>
          </a:stretch>
        </p:blipFill>
        <p:spPr>
          <a:xfrm>
            <a:off x="7280030" y="3245401"/>
            <a:ext cx="3722038" cy="2819956"/>
          </a:xfrm>
          <a:prstGeom prst="rect">
            <a:avLst/>
          </a:prstGeom>
        </p:spPr>
      </p:pic>
      <p:pic>
        <p:nvPicPr>
          <p:cNvPr id="12" name="Picture 11"/>
          <p:cNvPicPr>
            <a:picLocks noChangeAspect="1"/>
          </p:cNvPicPr>
          <p:nvPr/>
        </p:nvPicPr>
        <p:blipFill>
          <a:blip r:embed="rId5"/>
          <a:stretch>
            <a:fillRect/>
          </a:stretch>
        </p:blipFill>
        <p:spPr>
          <a:xfrm>
            <a:off x="290892" y="829092"/>
            <a:ext cx="3507385" cy="404698"/>
          </a:xfrm>
          <a:prstGeom prst="rect">
            <a:avLst/>
          </a:prstGeom>
        </p:spPr>
      </p:pic>
    </p:spTree>
    <p:extLst>
      <p:ext uri="{BB962C8B-B14F-4D97-AF65-F5344CB8AC3E}">
        <p14:creationId xmlns:p14="http://schemas.microsoft.com/office/powerpoint/2010/main" val="274765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A&amp;E 4 hour performance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Performance fell at ARI; very high number of 8- and 12-hour </a:t>
            </a:r>
            <a:r>
              <a:rPr lang="en-GB" sz="2000" dirty="0" err="1" smtClean="0">
                <a:solidFill>
                  <a:srgbClr val="002060"/>
                </a:solidFill>
              </a:rPr>
              <a:t>breachers</a:t>
            </a:r>
            <a:r>
              <a:rPr lang="en-GB" sz="2000" dirty="0" smtClean="0">
                <a:solidFill>
                  <a:srgbClr val="002060"/>
                </a:solidFill>
              </a:rPr>
              <a:t> at ARI</a:t>
            </a:r>
            <a:endParaRPr lang="en-GB" sz="2000" dirty="0">
              <a:solidFill>
                <a:srgbClr val="002060"/>
              </a:solidFill>
            </a:endParaRPr>
          </a:p>
        </p:txBody>
      </p:sp>
      <p:sp>
        <p:nvSpPr>
          <p:cNvPr id="9" name="Rectangle 8"/>
          <p:cNvSpPr/>
          <p:nvPr/>
        </p:nvSpPr>
        <p:spPr>
          <a:xfrm>
            <a:off x="1" y="739131"/>
            <a:ext cx="3783087" cy="338554"/>
          </a:xfrm>
          <a:prstGeom prst="rect">
            <a:avLst/>
          </a:prstGeom>
        </p:spPr>
        <p:txBody>
          <a:bodyPr wrap="none">
            <a:spAutoFit/>
          </a:bodyPr>
          <a:lstStyle/>
          <a:p>
            <a:r>
              <a:rPr lang="en-GB" sz="1600" dirty="0" smtClean="0">
                <a:solidFill>
                  <a:schemeClr val="accent5">
                    <a:lumMod val="50000"/>
                  </a:schemeClr>
                </a:solidFill>
              </a:rPr>
              <a:t>ARI performance fell, from 55.3% to </a:t>
            </a:r>
            <a:r>
              <a:rPr lang="en-GB" sz="1600" b="1" dirty="0" smtClean="0">
                <a:solidFill>
                  <a:schemeClr val="accent5">
                    <a:lumMod val="50000"/>
                  </a:schemeClr>
                </a:solidFill>
              </a:rPr>
              <a:t>48.2%</a:t>
            </a:r>
            <a:r>
              <a:rPr lang="en-GB" sz="1600" dirty="0" smtClean="0">
                <a:solidFill>
                  <a:schemeClr val="accent5">
                    <a:lumMod val="50000"/>
                  </a:schemeClr>
                </a:solidFill>
              </a:rPr>
              <a:t> </a:t>
            </a:r>
            <a:endParaRPr lang="en-GB" sz="1600" dirty="0"/>
          </a:p>
        </p:txBody>
      </p:sp>
      <p:sp>
        <p:nvSpPr>
          <p:cNvPr id="11" name="Rectangle 10"/>
          <p:cNvSpPr/>
          <p:nvPr/>
        </p:nvSpPr>
        <p:spPr>
          <a:xfrm>
            <a:off x="1" y="2799355"/>
            <a:ext cx="4292778" cy="338554"/>
          </a:xfrm>
          <a:prstGeom prst="rect">
            <a:avLst/>
          </a:prstGeom>
        </p:spPr>
        <p:txBody>
          <a:bodyPr wrap="none">
            <a:spAutoFit/>
          </a:bodyPr>
          <a:lstStyle/>
          <a:p>
            <a:r>
              <a:rPr lang="en-GB" sz="1600" dirty="0" smtClean="0">
                <a:solidFill>
                  <a:schemeClr val="accent5">
                    <a:lumMod val="50000"/>
                  </a:schemeClr>
                </a:solidFill>
              </a:rPr>
              <a:t>Dr </a:t>
            </a:r>
            <a:r>
              <a:rPr lang="en-GB" sz="1600" dirty="0" err="1" smtClean="0">
                <a:solidFill>
                  <a:schemeClr val="accent5">
                    <a:lumMod val="50000"/>
                  </a:schemeClr>
                </a:solidFill>
              </a:rPr>
              <a:t>Gray’s</a:t>
            </a:r>
            <a:r>
              <a:rPr lang="en-GB" sz="1600" dirty="0" smtClean="0">
                <a:solidFill>
                  <a:schemeClr val="accent5">
                    <a:lumMod val="50000"/>
                  </a:schemeClr>
                </a:solidFill>
              </a:rPr>
              <a:t> increased slightly, from 75.7% to </a:t>
            </a:r>
            <a:r>
              <a:rPr lang="en-GB" sz="1600" b="1" dirty="0" smtClean="0">
                <a:solidFill>
                  <a:srgbClr val="002060"/>
                </a:solidFill>
              </a:rPr>
              <a:t>76.1%</a:t>
            </a:r>
            <a:r>
              <a:rPr lang="en-GB" sz="1600" dirty="0" smtClean="0">
                <a:solidFill>
                  <a:schemeClr val="accent5">
                    <a:lumMod val="50000"/>
                  </a:schemeClr>
                </a:solidFill>
              </a:rPr>
              <a:t> </a:t>
            </a:r>
            <a:endParaRPr lang="en-GB" sz="1600" dirty="0"/>
          </a:p>
        </p:txBody>
      </p:sp>
      <p:sp>
        <p:nvSpPr>
          <p:cNvPr id="12" name="Rectangle 11"/>
          <p:cNvSpPr/>
          <p:nvPr/>
        </p:nvSpPr>
        <p:spPr>
          <a:xfrm>
            <a:off x="0" y="4571660"/>
            <a:ext cx="4004238" cy="338554"/>
          </a:xfrm>
          <a:prstGeom prst="rect">
            <a:avLst/>
          </a:prstGeom>
        </p:spPr>
        <p:txBody>
          <a:bodyPr wrap="none">
            <a:spAutoFit/>
          </a:bodyPr>
          <a:lstStyle/>
          <a:p>
            <a:r>
              <a:rPr lang="en-GB" sz="1600" dirty="0" smtClean="0">
                <a:solidFill>
                  <a:schemeClr val="accent5">
                    <a:lumMod val="50000"/>
                  </a:schemeClr>
                </a:solidFill>
              </a:rPr>
              <a:t>RACH increased slightly, from 90.1% to </a:t>
            </a:r>
            <a:r>
              <a:rPr lang="en-GB" sz="1600" b="1" dirty="0" smtClean="0">
                <a:solidFill>
                  <a:schemeClr val="accent5">
                    <a:lumMod val="50000"/>
                  </a:schemeClr>
                </a:solidFill>
              </a:rPr>
              <a:t>90.9% </a:t>
            </a:r>
            <a:endParaRPr lang="en-GB" sz="1600" b="1" dirty="0"/>
          </a:p>
        </p:txBody>
      </p:sp>
      <p:sp>
        <p:nvSpPr>
          <p:cNvPr id="15" name="TextBox 14"/>
          <p:cNvSpPr txBox="1"/>
          <p:nvPr/>
        </p:nvSpPr>
        <p:spPr>
          <a:xfrm>
            <a:off x="4370607" y="961995"/>
            <a:ext cx="7721866" cy="2062103"/>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remains ‘Wait for 1</a:t>
            </a:r>
            <a:r>
              <a:rPr lang="en-GB" sz="1600" baseline="30000" dirty="0" smtClean="0">
                <a:solidFill>
                  <a:srgbClr val="002060"/>
                </a:solidFill>
              </a:rPr>
              <a:t>st</a:t>
            </a:r>
            <a:r>
              <a:rPr lang="en-GB" sz="1600" dirty="0" smtClean="0">
                <a:solidFill>
                  <a:srgbClr val="002060"/>
                </a:solidFill>
              </a:rPr>
              <a:t> assessment’</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216  8-hour breaches </a:t>
            </a:r>
            <a:r>
              <a:rPr lang="en-GB" sz="1600" dirty="0" smtClean="0">
                <a:solidFill>
                  <a:srgbClr val="002060"/>
                </a:solidFill>
              </a:rPr>
              <a:t>in the last 7 days, an increase from 94 the previous week and the highest number recorded in a 7-day period</a:t>
            </a: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52  12-hour breaches</a:t>
            </a:r>
            <a:r>
              <a:rPr lang="en-GB" sz="1600" dirty="0" smtClean="0">
                <a:solidFill>
                  <a:srgbClr val="002060"/>
                </a:solidFill>
              </a:rPr>
              <a:t> in the last 7 days, an increase from 11 the previous week</a:t>
            </a:r>
          </a:p>
          <a:p>
            <a:pPr marL="742950" lvl="1" indent="-285750">
              <a:buFont typeface="Courier New" panose="02070309020205020404" pitchFamily="49" charset="0"/>
              <a:buChar char="o"/>
            </a:pPr>
            <a:r>
              <a:rPr lang="en-GB" sz="1600" dirty="0">
                <a:solidFill>
                  <a:srgbClr val="002060"/>
                </a:solidFill>
              </a:rPr>
              <a:t>t</a:t>
            </a:r>
            <a:r>
              <a:rPr lang="en-GB" sz="1600" dirty="0" smtClean="0">
                <a:solidFill>
                  <a:srgbClr val="002060"/>
                </a:solidFill>
              </a:rPr>
              <a:t>he second-highest level of 12-hour breaches observed, and includes 14 on Mon 12</a:t>
            </a:r>
            <a:r>
              <a:rPr lang="en-GB" sz="1600" baseline="30000" dirty="0" smtClean="0">
                <a:solidFill>
                  <a:srgbClr val="002060"/>
                </a:solidFill>
              </a:rPr>
              <a:t>th</a:t>
            </a:r>
            <a:r>
              <a:rPr lang="en-GB" sz="1600" dirty="0" smtClean="0">
                <a:solidFill>
                  <a:srgbClr val="002060"/>
                </a:solidFill>
              </a:rPr>
              <a:t> and 16 on Tue 13</a:t>
            </a:r>
            <a:r>
              <a:rPr lang="en-GB" sz="1600" baseline="30000" dirty="0" smtClean="0">
                <a:solidFill>
                  <a:srgbClr val="002060"/>
                </a:solidFill>
              </a:rPr>
              <a:t>th</a:t>
            </a:r>
            <a:endParaRPr lang="en-GB" sz="1600" dirty="0">
              <a:solidFill>
                <a:srgbClr val="002060"/>
              </a:solidFill>
            </a:endParaRPr>
          </a:p>
        </p:txBody>
      </p:sp>
      <p:sp>
        <p:nvSpPr>
          <p:cNvPr id="16" name="TextBox 15"/>
          <p:cNvSpPr txBox="1"/>
          <p:nvPr/>
        </p:nvSpPr>
        <p:spPr>
          <a:xfrm>
            <a:off x="4370605" y="3016356"/>
            <a:ext cx="7721868" cy="1508105"/>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is ‘Wait </a:t>
            </a:r>
            <a:r>
              <a:rPr lang="en-GB" sz="1600" dirty="0">
                <a:solidFill>
                  <a:srgbClr val="002060"/>
                </a:solidFill>
              </a:rPr>
              <a:t>for 1</a:t>
            </a:r>
            <a:r>
              <a:rPr lang="en-GB" sz="1600" baseline="30000" dirty="0">
                <a:solidFill>
                  <a:srgbClr val="002060"/>
                </a:solidFill>
              </a:rPr>
              <a:t>st</a:t>
            </a:r>
            <a:r>
              <a:rPr lang="en-GB" sz="1600" dirty="0">
                <a:solidFill>
                  <a:srgbClr val="002060"/>
                </a:solidFill>
              </a:rPr>
              <a:t> assessment’</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31  8-hour breaches </a:t>
            </a:r>
            <a:r>
              <a:rPr lang="en-GB" sz="1600" dirty="0">
                <a:solidFill>
                  <a:srgbClr val="002060"/>
                </a:solidFill>
              </a:rPr>
              <a:t>in the last </a:t>
            </a:r>
            <a:r>
              <a:rPr lang="en-GB" sz="1600" dirty="0" smtClean="0">
                <a:solidFill>
                  <a:srgbClr val="002060"/>
                </a:solidFill>
              </a:rPr>
              <a:t>7 days, a decrease from 51 the </a:t>
            </a:r>
            <a:r>
              <a:rPr lang="en-GB" sz="1600" dirty="0">
                <a:solidFill>
                  <a:srgbClr val="002060"/>
                </a:solidFill>
              </a:rPr>
              <a:t>previous </a:t>
            </a:r>
            <a:r>
              <a:rPr lang="en-GB" sz="1600" dirty="0" smtClean="0">
                <a:solidFill>
                  <a:srgbClr val="002060"/>
                </a:solidFill>
              </a:rPr>
              <a:t>week and continuing the trend observed since mid-August</a:t>
            </a:r>
            <a:endParaRPr lang="en-GB" sz="1600" dirty="0">
              <a:solidFill>
                <a:srgbClr val="002060"/>
              </a:solidFill>
            </a:endParaRP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10  12-hour breaches </a:t>
            </a:r>
            <a:r>
              <a:rPr lang="en-GB" sz="1600" dirty="0" smtClean="0">
                <a:solidFill>
                  <a:srgbClr val="002060"/>
                </a:solidFill>
              </a:rPr>
              <a:t>in the last 7 days, an increase from 17 the </a:t>
            </a:r>
            <a:r>
              <a:rPr lang="en-GB" sz="1600" dirty="0">
                <a:solidFill>
                  <a:srgbClr val="002060"/>
                </a:solidFill>
              </a:rPr>
              <a:t>previous </a:t>
            </a:r>
            <a:r>
              <a:rPr lang="en-GB" sz="1600" dirty="0" smtClean="0">
                <a:solidFill>
                  <a:srgbClr val="002060"/>
                </a:solidFill>
              </a:rPr>
              <a:t>week</a:t>
            </a:r>
          </a:p>
        </p:txBody>
      </p:sp>
      <p:sp>
        <p:nvSpPr>
          <p:cNvPr id="17" name="TextBox 16"/>
          <p:cNvSpPr txBox="1"/>
          <p:nvPr/>
        </p:nvSpPr>
        <p:spPr>
          <a:xfrm>
            <a:off x="4390917" y="4838477"/>
            <a:ext cx="7701556" cy="1261884"/>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rgbClr val="002060"/>
                </a:solidFill>
              </a:rPr>
              <a:t>primary 4 hour breach reason remains ‘Wait for 1</a:t>
            </a:r>
            <a:r>
              <a:rPr lang="en-GB" sz="1600" baseline="30000" dirty="0">
                <a:solidFill>
                  <a:srgbClr val="002060"/>
                </a:solidFill>
              </a:rPr>
              <a:t>st</a:t>
            </a:r>
            <a:r>
              <a:rPr lang="en-GB" sz="1600" dirty="0">
                <a:solidFill>
                  <a:srgbClr val="002060"/>
                </a:solidFill>
              </a:rPr>
              <a:t> assessment’</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1  8-hour breach </a:t>
            </a:r>
            <a:r>
              <a:rPr lang="en-GB" sz="1600" dirty="0" smtClean="0">
                <a:solidFill>
                  <a:srgbClr val="002060"/>
                </a:solidFill>
              </a:rPr>
              <a:t>in the last </a:t>
            </a:r>
            <a:r>
              <a:rPr lang="en-GB" sz="1600" dirty="0">
                <a:solidFill>
                  <a:srgbClr val="002060"/>
                </a:solidFill>
              </a:rPr>
              <a:t>7 days, </a:t>
            </a:r>
            <a:r>
              <a:rPr lang="en-GB" sz="1600" dirty="0" smtClean="0">
                <a:solidFill>
                  <a:srgbClr val="002060"/>
                </a:solidFill>
              </a:rPr>
              <a:t>the same level as the previous week</a:t>
            </a:r>
            <a:endParaRPr lang="en-GB" sz="1600" dirty="0">
              <a:solidFill>
                <a:srgbClr val="002060"/>
              </a:solidFill>
            </a:endParaRP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600" b="1" dirty="0">
                <a:solidFill>
                  <a:srgbClr val="002060"/>
                </a:solidFill>
              </a:rPr>
              <a:t>n</a:t>
            </a:r>
            <a:r>
              <a:rPr lang="en-GB" sz="1600" b="1" dirty="0" smtClean="0">
                <a:solidFill>
                  <a:srgbClr val="002060"/>
                </a:solidFill>
              </a:rPr>
              <a:t>o 12-hour breaches </a:t>
            </a:r>
            <a:r>
              <a:rPr lang="en-GB" sz="1600" dirty="0">
                <a:solidFill>
                  <a:srgbClr val="002060"/>
                </a:solidFill>
              </a:rPr>
              <a:t>in the last 7 days, </a:t>
            </a:r>
            <a:r>
              <a:rPr lang="en-GB" sz="1600" dirty="0" smtClean="0">
                <a:solidFill>
                  <a:srgbClr val="002060"/>
                </a:solidFill>
              </a:rPr>
              <a:t>the same level as the previous week</a:t>
            </a:r>
            <a:endParaRPr lang="en-GB" sz="1600" dirty="0">
              <a:solidFill>
                <a:srgbClr val="002060"/>
              </a:solidFill>
            </a:endParaRPr>
          </a:p>
        </p:txBody>
      </p:sp>
      <p:pic>
        <p:nvPicPr>
          <p:cNvPr id="5" name="Picture 4"/>
          <p:cNvPicPr>
            <a:picLocks noChangeAspect="1"/>
          </p:cNvPicPr>
          <p:nvPr/>
        </p:nvPicPr>
        <p:blipFill>
          <a:blip r:embed="rId3"/>
          <a:stretch>
            <a:fillRect/>
          </a:stretch>
        </p:blipFill>
        <p:spPr>
          <a:xfrm>
            <a:off x="75213" y="1018231"/>
            <a:ext cx="4272479" cy="1408125"/>
          </a:xfrm>
          <a:prstGeom prst="rect">
            <a:avLst/>
          </a:prstGeom>
        </p:spPr>
      </p:pic>
      <p:pic>
        <p:nvPicPr>
          <p:cNvPr id="7" name="Picture 6"/>
          <p:cNvPicPr>
            <a:picLocks noChangeAspect="1"/>
          </p:cNvPicPr>
          <p:nvPr/>
        </p:nvPicPr>
        <p:blipFill>
          <a:blip r:embed="rId4"/>
          <a:stretch>
            <a:fillRect/>
          </a:stretch>
        </p:blipFill>
        <p:spPr>
          <a:xfrm>
            <a:off x="75213" y="3110398"/>
            <a:ext cx="4292267" cy="1421951"/>
          </a:xfrm>
          <a:prstGeom prst="rect">
            <a:avLst/>
          </a:prstGeom>
        </p:spPr>
      </p:pic>
      <p:pic>
        <p:nvPicPr>
          <p:cNvPr id="10" name="Picture 9"/>
          <p:cNvPicPr>
            <a:picLocks noChangeAspect="1"/>
          </p:cNvPicPr>
          <p:nvPr/>
        </p:nvPicPr>
        <p:blipFill>
          <a:blip r:embed="rId5"/>
          <a:stretch>
            <a:fillRect/>
          </a:stretch>
        </p:blipFill>
        <p:spPr>
          <a:xfrm>
            <a:off x="75213" y="4866042"/>
            <a:ext cx="4315704" cy="1413536"/>
          </a:xfrm>
          <a:prstGeom prst="rect">
            <a:avLst/>
          </a:prstGeom>
        </p:spPr>
      </p:pic>
    </p:spTree>
    <p:extLst>
      <p:ext uri="{BB962C8B-B14F-4D97-AF65-F5344CB8AC3E}">
        <p14:creationId xmlns:p14="http://schemas.microsoft.com/office/powerpoint/2010/main" val="705915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Elective Care – consultant-led Outpatients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Proportion waiting over 104 weeks has increased</a:t>
            </a:r>
            <a:endParaRPr lang="en-GB" sz="2000" dirty="0">
              <a:solidFill>
                <a:srgbClr val="002060"/>
              </a:solidFill>
            </a:endParaRPr>
          </a:p>
        </p:txBody>
      </p:sp>
      <p:sp>
        <p:nvSpPr>
          <p:cNvPr id="19" name="TextBox 18"/>
          <p:cNvSpPr txBox="1"/>
          <p:nvPr/>
        </p:nvSpPr>
        <p:spPr>
          <a:xfrm>
            <a:off x="17346" y="2000973"/>
            <a:ext cx="6078653" cy="4770537"/>
          </a:xfrm>
          <a:prstGeom prst="rect">
            <a:avLst/>
          </a:prstGeom>
          <a:noFill/>
        </p:spPr>
        <p:txBody>
          <a:bodyPr wrap="square" rtlCol="0">
            <a:spAutoFit/>
          </a:bodyPr>
          <a:lstStyle/>
          <a:p>
            <a:pPr marL="171450" indent="-171450">
              <a:buFont typeface="Arial" panose="020B0604020202020204" pitchFamily="34" charset="0"/>
              <a:buChar char="•"/>
            </a:pPr>
            <a:r>
              <a:rPr lang="en-GB" sz="1500" dirty="0" smtClean="0">
                <a:solidFill>
                  <a:srgbClr val="002060"/>
                </a:solidFill>
              </a:rPr>
              <a:t>The list size has </a:t>
            </a:r>
            <a:r>
              <a:rPr lang="en-GB" sz="1500" b="1" dirty="0" smtClean="0">
                <a:solidFill>
                  <a:srgbClr val="002060"/>
                </a:solidFill>
              </a:rPr>
              <a:t>decreased by 105 </a:t>
            </a:r>
            <a:r>
              <a:rPr lang="en-GB" sz="1500" dirty="0" smtClean="0">
                <a:solidFill>
                  <a:srgbClr val="002060"/>
                </a:solidFill>
              </a:rPr>
              <a:t>patients since last week</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a:solidFill>
                  <a:srgbClr val="002060"/>
                </a:solidFill>
              </a:rPr>
              <a:t>The proportion of patients waiting over 12 weeks </a:t>
            </a:r>
            <a:r>
              <a:rPr lang="en-GB" sz="1500" dirty="0" smtClean="0">
                <a:solidFill>
                  <a:srgbClr val="002060"/>
                </a:solidFill>
              </a:rPr>
              <a:t>has increased for the sixth consecutive week, to </a:t>
            </a:r>
            <a:r>
              <a:rPr lang="en-GB" sz="1500" b="1" dirty="0" smtClean="0">
                <a:solidFill>
                  <a:srgbClr val="002060"/>
                </a:solidFill>
              </a:rPr>
              <a:t>47.2%</a:t>
            </a:r>
          </a:p>
          <a:p>
            <a:pPr marL="171450" indent="-171450">
              <a:buFont typeface="Arial" panose="020B0604020202020204" pitchFamily="34" charset="0"/>
              <a:buChar char="•"/>
            </a:pPr>
            <a:endParaRPr lang="en-GB" sz="800" b="1" dirty="0">
              <a:solidFill>
                <a:srgbClr val="002060"/>
              </a:solidFill>
            </a:endParaRPr>
          </a:p>
          <a:p>
            <a:pPr marL="171450" indent="-171450">
              <a:buFont typeface="Arial" panose="020B0604020202020204" pitchFamily="34" charset="0"/>
              <a:buChar char="•"/>
            </a:pPr>
            <a:r>
              <a:rPr lang="en-GB" sz="1500" dirty="0" smtClean="0">
                <a:solidFill>
                  <a:srgbClr val="002060"/>
                </a:solidFill>
              </a:rPr>
              <a:t>The number of patients waiting over 104 weeks is </a:t>
            </a:r>
            <a:r>
              <a:rPr lang="en-GB" sz="1500" b="1" dirty="0" smtClean="0">
                <a:solidFill>
                  <a:srgbClr val="002060"/>
                </a:solidFill>
              </a:rPr>
              <a:t>619 </a:t>
            </a:r>
            <a:r>
              <a:rPr lang="en-GB" sz="1500" dirty="0" smtClean="0">
                <a:solidFill>
                  <a:srgbClr val="002060"/>
                </a:solidFill>
              </a:rPr>
              <a:t>(1.46% of the waiting list), a slight increase from 602 the </a:t>
            </a:r>
            <a:r>
              <a:rPr lang="en-GB" sz="1500" dirty="0">
                <a:solidFill>
                  <a:srgbClr val="002060"/>
                </a:solidFill>
              </a:rPr>
              <a:t>previous week (</a:t>
            </a:r>
            <a:r>
              <a:rPr lang="en-GB" sz="1500" dirty="0" smtClean="0">
                <a:solidFill>
                  <a:srgbClr val="002060"/>
                </a:solidFill>
              </a:rPr>
              <a:t>1.41% </a:t>
            </a:r>
            <a:r>
              <a:rPr lang="en-GB" sz="1500" dirty="0">
                <a:solidFill>
                  <a:srgbClr val="002060"/>
                </a:solidFill>
              </a:rPr>
              <a:t>of the waiting list)</a:t>
            </a:r>
            <a:endParaRPr lang="en-GB" sz="1500" dirty="0" smtClean="0">
              <a:solidFill>
                <a:srgbClr val="002060"/>
              </a:solidFill>
            </a:endParaRP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proportion of patients unavailable (all reasons) remains at </a:t>
            </a:r>
            <a:r>
              <a:rPr lang="en-GB" sz="1500" b="1" dirty="0" smtClean="0">
                <a:solidFill>
                  <a:srgbClr val="002060"/>
                </a:solidFill>
              </a:rPr>
              <a:t>1.0%</a:t>
            </a:r>
          </a:p>
          <a:p>
            <a:endParaRPr lang="en-GB" sz="800" dirty="0">
              <a:solidFill>
                <a:srgbClr val="FF0000"/>
              </a:solidFill>
            </a:endParaRPr>
          </a:p>
          <a:p>
            <a:pPr marL="171450" indent="-171450">
              <a:buFont typeface="Arial" panose="020B0604020202020204" pitchFamily="34" charset="0"/>
              <a:buChar char="•"/>
            </a:pPr>
            <a:r>
              <a:rPr lang="en-GB" sz="1500" dirty="0">
                <a:solidFill>
                  <a:srgbClr val="002060"/>
                </a:solidFill>
              </a:rPr>
              <a:t>The longest waiting patient </a:t>
            </a:r>
            <a:r>
              <a:rPr lang="en-GB" sz="1500" dirty="0" smtClean="0">
                <a:solidFill>
                  <a:srgbClr val="002060"/>
                </a:solidFill>
              </a:rPr>
              <a:t>has been waiting for 1,335 days (GP Minor Surgery) and is not yet booked to come in</a:t>
            </a:r>
          </a:p>
          <a:p>
            <a:pPr marL="171450" indent="-171450">
              <a:buFont typeface="Arial" panose="020B0604020202020204" pitchFamily="34" charset="0"/>
              <a:buChar char="•"/>
            </a:pPr>
            <a:endParaRPr lang="en-GB" sz="800" dirty="0" smtClean="0">
              <a:solidFill>
                <a:srgbClr val="002060"/>
              </a:solidFill>
            </a:endParaRPr>
          </a:p>
          <a:p>
            <a:pPr marL="171450" indent="-171450">
              <a:buFont typeface="Arial" panose="020B0604020202020204" pitchFamily="34" charset="0"/>
              <a:buChar char="•"/>
            </a:pPr>
            <a:r>
              <a:rPr lang="en-GB" sz="1500" dirty="0" smtClean="0">
                <a:solidFill>
                  <a:srgbClr val="002060"/>
                </a:solidFill>
              </a:rPr>
              <a:t>Only one of the 20 longest waiting patients has been booked to come in</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longest waiting urgent/USC patient has been waiting 598 days (Urology) and is not yet booked to come in </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16 of the 20 longest waiting urgent/USC patients have been booked to come in</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Monthly activity levels continue to fluctuate; having fallen through June and July they increased in August but remain lower than 2019 levels</a:t>
            </a:r>
            <a:endParaRPr lang="en-GB" sz="1500" dirty="0">
              <a:solidFill>
                <a:srgbClr val="002060"/>
              </a:solidFill>
            </a:endParaRPr>
          </a:p>
        </p:txBody>
      </p:sp>
      <p:sp>
        <p:nvSpPr>
          <p:cNvPr id="11" name="TextBox 10"/>
          <p:cNvSpPr txBox="1"/>
          <p:nvPr/>
        </p:nvSpPr>
        <p:spPr>
          <a:xfrm>
            <a:off x="6305550" y="2890969"/>
            <a:ext cx="5695928" cy="2985433"/>
          </a:xfrm>
          <a:prstGeom prst="rect">
            <a:avLst/>
          </a:prstGeom>
          <a:noFill/>
        </p:spPr>
        <p:txBody>
          <a:bodyPr wrap="square" rtlCol="0">
            <a:spAutoFit/>
          </a:bodyPr>
          <a:lstStyle/>
          <a:p>
            <a:r>
              <a:rPr lang="en-GB" sz="1500" dirty="0" smtClean="0">
                <a:solidFill>
                  <a:srgbClr val="002060"/>
                </a:solidFill>
              </a:rPr>
              <a:t>Specialties </a:t>
            </a:r>
            <a:r>
              <a:rPr lang="en-GB" sz="1500" dirty="0">
                <a:solidFill>
                  <a:srgbClr val="002060"/>
                </a:solidFill>
              </a:rPr>
              <a:t>to </a:t>
            </a:r>
            <a:r>
              <a:rPr lang="en-GB" sz="1500" dirty="0" smtClean="0">
                <a:solidFill>
                  <a:srgbClr val="002060"/>
                </a:solidFill>
              </a:rPr>
              <a:t>note:</a:t>
            </a:r>
          </a:p>
          <a:p>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Vascular </a:t>
            </a:r>
            <a:r>
              <a:rPr lang="en-GB" sz="1500" dirty="0">
                <a:solidFill>
                  <a:srgbClr val="002060"/>
                </a:solidFill>
              </a:rPr>
              <a:t>Surgery waiting list size has more than doubled since the end of March, from 173 to 379 patients. 24% of patients are waiting over 12 weeks and all but 2 of the 20 longest waits are booked to come in.</a:t>
            </a:r>
          </a:p>
          <a:p>
            <a:pPr marL="171450" indent="-171450">
              <a:buFont typeface="Arial" panose="020B0604020202020204" pitchFamily="34" charset="0"/>
              <a:buChar char="•"/>
            </a:pPr>
            <a:endParaRPr lang="en-GB" sz="1500" dirty="0">
              <a:solidFill>
                <a:srgbClr val="002060"/>
              </a:solidFill>
            </a:endParaRPr>
          </a:p>
          <a:p>
            <a:pPr marL="171450" indent="-171450">
              <a:buFont typeface="Arial" panose="020B0604020202020204" pitchFamily="34" charset="0"/>
              <a:buChar char="•"/>
            </a:pPr>
            <a:r>
              <a:rPr lang="en-GB" sz="1500" dirty="0" smtClean="0">
                <a:solidFill>
                  <a:srgbClr val="002060"/>
                </a:solidFill>
              </a:rPr>
              <a:t>ENT </a:t>
            </a:r>
            <a:r>
              <a:rPr lang="en-GB" sz="1500" dirty="0">
                <a:solidFill>
                  <a:srgbClr val="002060"/>
                </a:solidFill>
              </a:rPr>
              <a:t>has 3210 </a:t>
            </a:r>
            <a:r>
              <a:rPr lang="en-GB" sz="1500" dirty="0" smtClean="0">
                <a:solidFill>
                  <a:srgbClr val="002060"/>
                </a:solidFill>
              </a:rPr>
              <a:t>patients (68</a:t>
            </a:r>
            <a:r>
              <a:rPr lang="en-GB" sz="1500" dirty="0">
                <a:solidFill>
                  <a:srgbClr val="002060"/>
                </a:solidFill>
              </a:rPr>
              <a:t>% of the list) waiting over 12 weeks, and the overall list size continues to rise steadily. 810 patients have waited longer than </a:t>
            </a:r>
            <a:r>
              <a:rPr lang="en-GB" sz="1500" dirty="0" smtClean="0">
                <a:solidFill>
                  <a:srgbClr val="002060"/>
                </a:solidFill>
              </a:rPr>
              <a:t>52 weeks, </a:t>
            </a:r>
            <a:r>
              <a:rPr lang="en-GB" sz="1500" dirty="0">
                <a:solidFill>
                  <a:srgbClr val="002060"/>
                </a:solidFill>
              </a:rPr>
              <a:t>and 61 patients have waited longer than </a:t>
            </a:r>
            <a:r>
              <a:rPr lang="en-GB" sz="1500" dirty="0" smtClean="0">
                <a:solidFill>
                  <a:srgbClr val="002060"/>
                </a:solidFill>
              </a:rPr>
              <a:t>104 weeks. </a:t>
            </a:r>
            <a:r>
              <a:rPr lang="en-GB" sz="1500" dirty="0">
                <a:solidFill>
                  <a:srgbClr val="002060"/>
                </a:solidFill>
              </a:rPr>
              <a:t>13 of the 20 longest waiting patients have been booked to come in; none of the 20 longest waiting paediatric patients have been booked to come in yet.</a:t>
            </a:r>
          </a:p>
        </p:txBody>
      </p:sp>
      <p:pic>
        <p:nvPicPr>
          <p:cNvPr id="2" name="Picture 1"/>
          <p:cNvPicPr>
            <a:picLocks noChangeAspect="1"/>
          </p:cNvPicPr>
          <p:nvPr/>
        </p:nvPicPr>
        <p:blipFill>
          <a:blip r:embed="rId3"/>
          <a:stretch>
            <a:fillRect/>
          </a:stretch>
        </p:blipFill>
        <p:spPr>
          <a:xfrm>
            <a:off x="87439" y="856513"/>
            <a:ext cx="6008560" cy="1155492"/>
          </a:xfrm>
          <a:prstGeom prst="rect">
            <a:avLst/>
          </a:prstGeom>
        </p:spPr>
      </p:pic>
      <p:pic>
        <p:nvPicPr>
          <p:cNvPr id="3" name="Picture 2"/>
          <p:cNvPicPr>
            <a:picLocks noChangeAspect="1"/>
          </p:cNvPicPr>
          <p:nvPr/>
        </p:nvPicPr>
        <p:blipFill>
          <a:blip r:embed="rId4"/>
          <a:stretch>
            <a:fillRect/>
          </a:stretch>
        </p:blipFill>
        <p:spPr>
          <a:xfrm>
            <a:off x="6166092" y="856513"/>
            <a:ext cx="2716651" cy="1808323"/>
          </a:xfrm>
          <a:prstGeom prst="rect">
            <a:avLst/>
          </a:prstGeom>
        </p:spPr>
      </p:pic>
      <p:pic>
        <p:nvPicPr>
          <p:cNvPr id="6" name="Picture 5"/>
          <p:cNvPicPr>
            <a:picLocks noChangeAspect="1"/>
          </p:cNvPicPr>
          <p:nvPr/>
        </p:nvPicPr>
        <p:blipFill>
          <a:blip r:embed="rId5"/>
          <a:stretch>
            <a:fillRect/>
          </a:stretch>
        </p:blipFill>
        <p:spPr>
          <a:xfrm>
            <a:off x="8952836" y="842681"/>
            <a:ext cx="2688179" cy="1822155"/>
          </a:xfrm>
          <a:prstGeom prst="rect">
            <a:avLst/>
          </a:prstGeom>
        </p:spPr>
      </p:pic>
    </p:spTree>
    <p:extLst>
      <p:ext uri="{BB962C8B-B14F-4D97-AF65-F5344CB8AC3E}">
        <p14:creationId xmlns:p14="http://schemas.microsoft.com/office/powerpoint/2010/main" val="42407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Props1.xml><?xml version="1.0" encoding="utf-8"?>
<ds:datastoreItem xmlns:ds="http://schemas.openxmlformats.org/officeDocument/2006/customXml" ds:itemID="{AF1D4ABC-EE69-4C77-8BC9-D96467A86531}"/>
</file>

<file path=customXml/itemProps2.xml><?xml version="1.0" encoding="utf-8"?>
<ds:datastoreItem xmlns:ds="http://schemas.openxmlformats.org/officeDocument/2006/customXml" ds:itemID="{41705C0E-B597-4D30-9462-47B1643EC134}"/>
</file>

<file path=customXml/itemProps3.xml><?xml version="1.0" encoding="utf-8"?>
<ds:datastoreItem xmlns:ds="http://schemas.openxmlformats.org/officeDocument/2006/customXml" ds:itemID="{54443AF2-D4D2-4E8E-A771-BD7119D95A8A}"/>
</file>

<file path=customXml/itemProps4.xml><?xml version="1.0" encoding="utf-8"?>
<ds:datastoreItem xmlns:ds="http://schemas.openxmlformats.org/officeDocument/2006/customXml" ds:itemID="{B2DB3C9E-F695-4273-A582-EDC10FE8A9F1}"/>
</file>

<file path=docProps/app.xml><?xml version="1.0" encoding="utf-8"?>
<Properties xmlns="http://schemas.openxmlformats.org/officeDocument/2006/extended-properties" xmlns:vt="http://schemas.openxmlformats.org/officeDocument/2006/docPropsVTypes">
  <Template>Retrospect</Template>
  <TotalTime>23071</TotalTime>
  <Words>3486</Words>
  <Application>Microsoft Office PowerPoint</Application>
  <PresentationFormat>Widescreen</PresentationFormat>
  <Paragraphs>298</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Courier New</vt:lpstr>
      <vt:lpstr>Times New Roman</vt:lpstr>
      <vt:lpstr>Office Theme</vt:lpstr>
      <vt:lpstr>1_Office Theme</vt:lpstr>
      <vt:lpstr>NHS Grampian System Pressures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05.00 Appendix 1 Health Intelligence Update </dc:title>
  <dc:creator>Graham Osler (NHS Grampian)</dc:creator>
  <cp:lastModifiedBy>Kate Danskin</cp:lastModifiedBy>
  <cp:revision>1290</cp:revision>
  <dcterms:created xsi:type="dcterms:W3CDTF">2021-10-29T08:54:45Z</dcterms:created>
  <dcterms:modified xsi:type="dcterms:W3CDTF">2022-09-30T06:29:52Z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