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1" r:id="rId7"/>
    <p:sldId id="266" r:id="rId8"/>
    <p:sldId id="258" r:id="rId9"/>
    <p:sldId id="264" r:id="rId10"/>
    <p:sldId id="265" r:id="rId11"/>
    <p:sldId id="262" r:id="rId12"/>
    <p:sldId id="267" r:id="rId13"/>
    <p:sldId id="260"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0CE"/>
    <a:srgbClr val="DF8E64"/>
    <a:srgbClr val="D06228"/>
    <a:srgbClr val="93A4F4"/>
    <a:srgbClr val="E3008C"/>
    <a:srgbClr val="458B8B"/>
    <a:srgbClr val="2AA0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6E9330-B567-4C98-B101-696ED8631D7E}" v="3" dt="2026-04-15T08:24:29.055"/>
    <p1510:client id="{469A60CD-3C5B-4FEC-8597-2E95D07D6CA8}" v="17" dt="2026-04-15T08:53:59.443"/>
    <p1510:client id="{56D5AA79-8EF7-43B9-B3A5-AB7263DC7F62}" v="40" dt="2026-04-15T08:39:40.2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7" d="100"/>
          <a:sy n="117" d="100"/>
        </p:scale>
        <p:origin x="356"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 Matthews (NHS Grampian)" userId="S::pete.matthews@grampian.nhs.scot::a15e979c-6ecd-4d6d-8eac-5d1772ad041a" providerId="AD" clId="Web-{436E9330-B567-4C98-B101-696ED8631D7E}"/>
    <pc:docChg chg="modSld">
      <pc:chgData name="Pete Matthews (NHS Grampian)" userId="S::pete.matthews@grampian.nhs.scot::a15e979c-6ecd-4d6d-8eac-5d1772ad041a" providerId="AD" clId="Web-{436E9330-B567-4C98-B101-696ED8631D7E}" dt="2026-04-15T08:24:29.055" v="2" actId="20577"/>
      <pc:docMkLst>
        <pc:docMk/>
      </pc:docMkLst>
      <pc:sldChg chg="modSp">
        <pc:chgData name="Pete Matthews (NHS Grampian)" userId="S::pete.matthews@grampian.nhs.scot::a15e979c-6ecd-4d6d-8eac-5d1772ad041a" providerId="AD" clId="Web-{436E9330-B567-4C98-B101-696ED8631D7E}" dt="2026-04-15T08:24:29.055" v="2" actId="20577"/>
        <pc:sldMkLst>
          <pc:docMk/>
          <pc:sldMk cId="82424087" sldId="262"/>
        </pc:sldMkLst>
        <pc:spChg chg="mod">
          <ac:chgData name="Pete Matthews (NHS Grampian)" userId="S::pete.matthews@grampian.nhs.scot::a15e979c-6ecd-4d6d-8eac-5d1772ad041a" providerId="AD" clId="Web-{436E9330-B567-4C98-B101-696ED8631D7E}" dt="2026-04-15T08:24:29.055" v="2" actId="20577"/>
          <ac:spMkLst>
            <pc:docMk/>
            <pc:sldMk cId="82424087" sldId="262"/>
            <ac:spMk id="3" creationId="{00000000-0000-0000-0000-000000000000}"/>
          </ac:spMkLst>
        </pc:spChg>
      </pc:sldChg>
    </pc:docChg>
  </pc:docChgLst>
  <pc:docChgLst>
    <pc:chgData name="Pete Matthews (NHS Grampian)" userId="S::pete.matthews@grampian.nhs.scot::a15e979c-6ecd-4d6d-8eac-5d1772ad041a" providerId="AD" clId="Web-{56D5AA79-8EF7-43B9-B3A5-AB7263DC7F62}"/>
    <pc:docChg chg="modSld">
      <pc:chgData name="Pete Matthews (NHS Grampian)" userId="S::pete.matthews@grampian.nhs.scot::a15e979c-6ecd-4d6d-8eac-5d1772ad041a" providerId="AD" clId="Web-{56D5AA79-8EF7-43B9-B3A5-AB7263DC7F62}" dt="2026-04-15T08:39:40.272" v="39" actId="20577"/>
      <pc:docMkLst>
        <pc:docMk/>
      </pc:docMkLst>
      <pc:sldChg chg="modSp">
        <pc:chgData name="Pete Matthews (NHS Grampian)" userId="S::pete.matthews@grampian.nhs.scot::a15e979c-6ecd-4d6d-8eac-5d1772ad041a" providerId="AD" clId="Web-{56D5AA79-8EF7-43B9-B3A5-AB7263DC7F62}" dt="2026-04-15T08:39:20.772" v="37" actId="20577"/>
        <pc:sldMkLst>
          <pc:docMk/>
          <pc:sldMk cId="82424087" sldId="262"/>
        </pc:sldMkLst>
        <pc:spChg chg="mod">
          <ac:chgData name="Pete Matthews (NHS Grampian)" userId="S::pete.matthews@grampian.nhs.scot::a15e979c-6ecd-4d6d-8eac-5d1772ad041a" providerId="AD" clId="Web-{56D5AA79-8EF7-43B9-B3A5-AB7263DC7F62}" dt="2026-04-15T08:39:20.772" v="37" actId="20577"/>
          <ac:spMkLst>
            <pc:docMk/>
            <pc:sldMk cId="82424087" sldId="262"/>
            <ac:spMk id="3" creationId="{00000000-0000-0000-0000-000000000000}"/>
          </ac:spMkLst>
        </pc:spChg>
      </pc:sldChg>
      <pc:sldChg chg="modSp">
        <pc:chgData name="Pete Matthews (NHS Grampian)" userId="S::pete.matthews@grampian.nhs.scot::a15e979c-6ecd-4d6d-8eac-5d1772ad041a" providerId="AD" clId="Web-{56D5AA79-8EF7-43B9-B3A5-AB7263DC7F62}" dt="2026-04-15T08:39:40.272" v="39" actId="20577"/>
        <pc:sldMkLst>
          <pc:docMk/>
          <pc:sldMk cId="2231906222" sldId="269"/>
        </pc:sldMkLst>
        <pc:spChg chg="mod">
          <ac:chgData name="Pete Matthews (NHS Grampian)" userId="S::pete.matthews@grampian.nhs.scot::a15e979c-6ecd-4d6d-8eac-5d1772ad041a" providerId="AD" clId="Web-{56D5AA79-8EF7-43B9-B3A5-AB7263DC7F62}" dt="2026-04-15T08:39:40.272" v="39" actId="20577"/>
          <ac:spMkLst>
            <pc:docMk/>
            <pc:sldMk cId="2231906222" sldId="269"/>
            <ac:spMk id="3" creationId="{00000000-0000-0000-0000-000000000000}"/>
          </ac:spMkLst>
        </pc:spChg>
      </pc:sldChg>
    </pc:docChg>
  </pc:docChgLst>
  <pc:docChgLst>
    <pc:chgData name="Pete Matthews (NHS Grampian)" userId="S::pete.matthews@grampian.nhs.scot::a15e979c-6ecd-4d6d-8eac-5d1772ad041a" providerId="AD" clId="Web-{469A60CD-3C5B-4FEC-8597-2E95D07D6CA8}"/>
    <pc:docChg chg="modSld">
      <pc:chgData name="Pete Matthews (NHS Grampian)" userId="S::pete.matthews@grampian.nhs.scot::a15e979c-6ecd-4d6d-8eac-5d1772ad041a" providerId="AD" clId="Web-{469A60CD-3C5B-4FEC-8597-2E95D07D6CA8}" dt="2026-04-15T08:53:59.443" v="17" actId="20577"/>
      <pc:docMkLst>
        <pc:docMk/>
      </pc:docMkLst>
      <pc:sldChg chg="modSp">
        <pc:chgData name="Pete Matthews (NHS Grampian)" userId="S::pete.matthews@grampian.nhs.scot::a15e979c-6ecd-4d6d-8eac-5d1772ad041a" providerId="AD" clId="Web-{469A60CD-3C5B-4FEC-8597-2E95D07D6CA8}" dt="2026-04-15T08:53:59.443" v="17" actId="20577"/>
        <pc:sldMkLst>
          <pc:docMk/>
          <pc:sldMk cId="2231906222" sldId="269"/>
        </pc:sldMkLst>
        <pc:spChg chg="mod">
          <ac:chgData name="Pete Matthews (NHS Grampian)" userId="S::pete.matthews@grampian.nhs.scot::a15e979c-6ecd-4d6d-8eac-5d1772ad041a" providerId="AD" clId="Web-{469A60CD-3C5B-4FEC-8597-2E95D07D6CA8}" dt="2026-04-15T08:53:45.224" v="14" actId="1076"/>
          <ac:spMkLst>
            <pc:docMk/>
            <pc:sldMk cId="2231906222" sldId="269"/>
            <ac:spMk id="2" creationId="{00000000-0000-0000-0000-000000000000}"/>
          </ac:spMkLst>
        </pc:spChg>
        <pc:spChg chg="mod">
          <ac:chgData name="Pete Matthews (NHS Grampian)" userId="S::pete.matthews@grampian.nhs.scot::a15e979c-6ecd-4d6d-8eac-5d1772ad041a" providerId="AD" clId="Web-{469A60CD-3C5B-4FEC-8597-2E95D07D6CA8}" dt="2026-04-15T08:53:59.443" v="17" actId="20577"/>
          <ac:spMkLst>
            <pc:docMk/>
            <pc:sldMk cId="2231906222" sldId="269"/>
            <ac:spMk id="3"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NHSG-HOMES-02\Homes\thomsj32\My%20Documents\ST2%20PH\Community%20Appointment%20Days%20Attachment\Fraserburgh%20CAD\Evaluation%20Refreshed\Full%20Feedback%20and%20Report\Source%20of%20referral.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NHSG-HOMES-02\Homes\thomsj32\My%20Documents\ST2%20PH\Community%20Appointment%20Days%20Attachment\Fraserburgh%20CAD\Evaluation%20Refreshed\Full%20Feedback%20and%20Report\Source%20of%20referral.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"Today I spoke to"</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6025371828521435E-2"/>
          <c:y val="0.11696969696969699"/>
          <c:w val="0.90286351706036749"/>
          <c:h val="0.38347961749536552"/>
        </c:manualLayout>
      </c:layout>
      <c:barChart>
        <c:barDir val="col"/>
        <c:grouping val="clustered"/>
        <c:varyColors val="0"/>
        <c:ser>
          <c:idx val="0"/>
          <c:order val="0"/>
          <c:spPr>
            <a:solidFill>
              <a:schemeClr val="accent1"/>
            </a:solidFill>
            <a:ln>
              <a:noFill/>
            </a:ln>
            <a:effectLst/>
          </c:spPr>
          <c:invertIfNegative val="0"/>
          <c:cat>
            <c:strRef>
              <c:f>Sheet1!$A$20:$A$40</c:f>
              <c:strCache>
                <c:ptCount val="21"/>
                <c:pt idx="0">
                  <c:v>Aberdeen Foyer</c:v>
                </c:pt>
                <c:pt idx="1">
                  <c:v>AVA</c:v>
                </c:pt>
                <c:pt idx="2">
                  <c:v>Central Church</c:v>
                </c:pt>
                <c:pt idx="3">
                  <c:v>Dyga's Gaming Retreat</c:v>
                </c:pt>
                <c:pt idx="4">
                  <c:v>Community Pharmacy</c:v>
                </c:pt>
                <c:pt idx="5">
                  <c:v>Citizens Advice Bureau</c:v>
                </c:pt>
                <c:pt idx="6">
                  <c:v>Housing</c:v>
                </c:pt>
                <c:pt idx="7">
                  <c:v>Chest Heart and Stroke Scotland</c:v>
                </c:pt>
                <c:pt idx="8">
                  <c:v>Live Life Aberdeenshire</c:v>
                </c:pt>
                <c:pt idx="9">
                  <c:v>LATNEM</c:v>
                </c:pt>
                <c:pt idx="10">
                  <c:v>Mental Health Improvement and Wellbeing Service</c:v>
                </c:pt>
                <c:pt idx="11">
                  <c:v>Yogi &amp; Cindy Bears</c:v>
                </c:pt>
                <c:pt idx="12">
                  <c:v>Shirley's Space</c:v>
                </c:pt>
                <c:pt idx="13">
                  <c:v>Home Energy Scotland</c:v>
                </c:pt>
                <c:pt idx="14">
                  <c:v>Whole Family Wellbeing Team</c:v>
                </c:pt>
                <c:pt idx="15">
                  <c:v>DWP</c:v>
                </c:pt>
                <c:pt idx="16">
                  <c:v>Listening Ear</c:v>
                </c:pt>
                <c:pt idx="17">
                  <c:v>Digital Therapies</c:v>
                </c:pt>
                <c:pt idx="18">
                  <c:v>Community Planning Partnership</c:v>
                </c:pt>
                <c:pt idx="19">
                  <c:v>Aberdeenshire North Public Health Team</c:v>
                </c:pt>
                <c:pt idx="20">
                  <c:v>Health Point</c:v>
                </c:pt>
              </c:strCache>
            </c:strRef>
          </c:cat>
          <c:val>
            <c:numRef>
              <c:f>Sheet1!$B$20:$B$40</c:f>
              <c:numCache>
                <c:formatCode>General</c:formatCode>
                <c:ptCount val="21"/>
                <c:pt idx="0">
                  <c:v>13</c:v>
                </c:pt>
                <c:pt idx="1">
                  <c:v>10</c:v>
                </c:pt>
                <c:pt idx="2">
                  <c:v>10</c:v>
                </c:pt>
                <c:pt idx="3">
                  <c:v>6</c:v>
                </c:pt>
                <c:pt idx="4">
                  <c:v>5</c:v>
                </c:pt>
                <c:pt idx="5">
                  <c:v>13</c:v>
                </c:pt>
                <c:pt idx="6">
                  <c:v>4</c:v>
                </c:pt>
                <c:pt idx="7">
                  <c:v>9</c:v>
                </c:pt>
                <c:pt idx="8">
                  <c:v>14</c:v>
                </c:pt>
                <c:pt idx="9">
                  <c:v>1</c:v>
                </c:pt>
                <c:pt idx="10">
                  <c:v>15</c:v>
                </c:pt>
                <c:pt idx="11">
                  <c:v>10</c:v>
                </c:pt>
                <c:pt idx="12">
                  <c:v>17</c:v>
                </c:pt>
                <c:pt idx="13">
                  <c:v>5</c:v>
                </c:pt>
                <c:pt idx="14">
                  <c:v>6</c:v>
                </c:pt>
                <c:pt idx="15">
                  <c:v>8</c:v>
                </c:pt>
                <c:pt idx="16">
                  <c:v>4</c:v>
                </c:pt>
                <c:pt idx="17">
                  <c:v>5</c:v>
                </c:pt>
                <c:pt idx="18">
                  <c:v>2</c:v>
                </c:pt>
                <c:pt idx="19">
                  <c:v>9</c:v>
                </c:pt>
                <c:pt idx="20">
                  <c:v>9</c:v>
                </c:pt>
              </c:numCache>
            </c:numRef>
          </c:val>
          <c:extLst>
            <c:ext xmlns:c16="http://schemas.microsoft.com/office/drawing/2014/chart" uri="{C3380CC4-5D6E-409C-BE32-E72D297353CC}">
              <c16:uniqueId val="{00000000-BE5D-4D09-88D3-C7B20DE3933A}"/>
            </c:ext>
          </c:extLst>
        </c:ser>
        <c:dLbls>
          <c:showLegendKey val="0"/>
          <c:showVal val="0"/>
          <c:showCatName val="0"/>
          <c:showSerName val="0"/>
          <c:showPercent val="0"/>
          <c:showBubbleSize val="0"/>
        </c:dLbls>
        <c:gapWidth val="219"/>
        <c:overlap val="-27"/>
        <c:axId val="542568672"/>
        <c:axId val="542573264"/>
      </c:barChart>
      <c:catAx>
        <c:axId val="542568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2573264"/>
        <c:crosses val="autoZero"/>
        <c:auto val="1"/>
        <c:lblAlgn val="ctr"/>
        <c:lblOffset val="100"/>
        <c:noMultiLvlLbl val="0"/>
      </c:catAx>
      <c:valAx>
        <c:axId val="5425732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25686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a:t>"Did you attend any of the following presentations?"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Sheet1!$A$43:$A$48</c:f>
              <c:strCache>
                <c:ptCount val="6"/>
                <c:pt idx="0">
                  <c:v>Breathing techniques</c:v>
                </c:pt>
                <c:pt idx="1">
                  <c:v>Stress and anxiety</c:v>
                </c:pt>
                <c:pt idx="2">
                  <c:v>Chronic pain</c:v>
                </c:pt>
                <c:pt idx="3">
                  <c:v>Digital apps</c:v>
                </c:pt>
                <c:pt idx="4">
                  <c:v>Volunteering</c:v>
                </c:pt>
                <c:pt idx="5">
                  <c:v>Food and mood</c:v>
                </c:pt>
              </c:strCache>
            </c:strRef>
          </c:cat>
          <c:val>
            <c:numRef>
              <c:f>Sheet1!$B$43:$B$48</c:f>
              <c:numCache>
                <c:formatCode>General</c:formatCode>
                <c:ptCount val="6"/>
                <c:pt idx="0">
                  <c:v>8</c:v>
                </c:pt>
                <c:pt idx="1">
                  <c:v>8</c:v>
                </c:pt>
                <c:pt idx="2">
                  <c:v>5</c:v>
                </c:pt>
                <c:pt idx="3">
                  <c:v>3</c:v>
                </c:pt>
                <c:pt idx="4">
                  <c:v>2</c:v>
                </c:pt>
                <c:pt idx="5">
                  <c:v>2</c:v>
                </c:pt>
              </c:numCache>
            </c:numRef>
          </c:val>
          <c:extLst>
            <c:ext xmlns:c16="http://schemas.microsoft.com/office/drawing/2014/chart" uri="{C3380CC4-5D6E-409C-BE32-E72D297353CC}">
              <c16:uniqueId val="{00000000-0CE4-4BB9-85C3-A54CD936C3AA}"/>
            </c:ext>
          </c:extLst>
        </c:ser>
        <c:dLbls>
          <c:showLegendKey val="0"/>
          <c:showVal val="0"/>
          <c:showCatName val="0"/>
          <c:showSerName val="0"/>
          <c:showPercent val="0"/>
          <c:showBubbleSize val="0"/>
        </c:dLbls>
        <c:gapWidth val="219"/>
        <c:overlap val="-27"/>
        <c:axId val="337228168"/>
        <c:axId val="337231120"/>
      </c:barChart>
      <c:catAx>
        <c:axId val="337228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7231120"/>
        <c:crosses val="autoZero"/>
        <c:auto val="1"/>
        <c:lblAlgn val="ctr"/>
        <c:lblOffset val="100"/>
        <c:noMultiLvlLbl val="0"/>
      </c:catAx>
      <c:valAx>
        <c:axId val="3372311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722816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image" Target="../media/image1.svg"/></Relationships>
</file>

<file path=ppt/diagrams/_rels/data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image" Target="../media/image5.svg"/><Relationship Id="rId5" Type="http://schemas.openxmlformats.org/officeDocument/2006/relationships/image" Target="../media/image9.svg"/><Relationship Id="rId4" Type="http://schemas.openxmlformats.org/officeDocument/2006/relationships/image" Target="../media/image8.svg"/></Relationships>
</file>

<file path=ppt/diagrams/_rels/data3.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svg"/><Relationship Id="rId1"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svg"/><Relationship Id="rId1" Type="http://schemas.openxmlformats.org/officeDocument/2006/relationships/image" Target="../media/image1.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image" Target="../media/image5.svg"/><Relationship Id="rId5" Type="http://schemas.openxmlformats.org/officeDocument/2006/relationships/image" Target="../media/image9.svg"/><Relationship Id="rId4" Type="http://schemas.openxmlformats.org/officeDocument/2006/relationships/image" Target="../media/image8.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svg"/><Relationship Id="rId1"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844AF261-040D-424C-BB0D-7BD6123A82A2}"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89293D93-9D1F-454E-9DBB-EFF8F34439F0}">
      <dgm:prSet/>
      <dgm:spPr/>
      <dgm:t>
        <a:bodyPr/>
        <a:lstStyle/>
        <a:p>
          <a:pPr>
            <a:lnSpc>
              <a:spcPct val="100000"/>
            </a:lnSpc>
          </a:pPr>
          <a:r>
            <a:rPr lang="en-GB" dirty="0"/>
            <a:t>“Please rate the experience you’ve had today” – 4.67/5 (n=27)</a:t>
          </a:r>
          <a:endParaRPr lang="en-US" dirty="0"/>
        </a:p>
      </dgm:t>
    </dgm:pt>
    <dgm:pt modelId="{60A34636-F739-4F57-ADC4-006B754BFA4B}" type="parTrans" cxnId="{8B428825-0339-406D-8403-91366A7A72BC}">
      <dgm:prSet/>
      <dgm:spPr/>
      <dgm:t>
        <a:bodyPr/>
        <a:lstStyle/>
        <a:p>
          <a:endParaRPr lang="en-US"/>
        </a:p>
      </dgm:t>
    </dgm:pt>
    <dgm:pt modelId="{5E059D0E-2291-4D66-8DFD-C387BA81D92D}" type="sibTrans" cxnId="{8B428825-0339-406D-8403-91366A7A72BC}">
      <dgm:prSet/>
      <dgm:spPr/>
      <dgm:t>
        <a:bodyPr/>
        <a:lstStyle/>
        <a:p>
          <a:endParaRPr lang="en-US"/>
        </a:p>
      </dgm:t>
    </dgm:pt>
    <dgm:pt modelId="{1A7AEF53-5D44-410D-A7C5-30B3C048BE6A}">
      <dgm:prSet/>
      <dgm:spPr/>
      <dgm:t>
        <a:bodyPr/>
        <a:lstStyle/>
        <a:p>
          <a:pPr>
            <a:lnSpc>
              <a:spcPct val="100000"/>
            </a:lnSpc>
          </a:pPr>
          <a:r>
            <a:rPr lang="en-GB" dirty="0"/>
            <a:t>“How much effort was made to what was most important to you?” – 4.79/5 (n=24) </a:t>
          </a:r>
          <a:endParaRPr lang="en-US" dirty="0"/>
        </a:p>
      </dgm:t>
    </dgm:pt>
    <dgm:pt modelId="{8303019B-5D95-4FF4-A912-7C48CFA2569B}" type="parTrans" cxnId="{63AECABA-89AC-4BB3-92AE-F197EA7E898F}">
      <dgm:prSet/>
      <dgm:spPr/>
      <dgm:t>
        <a:bodyPr/>
        <a:lstStyle/>
        <a:p>
          <a:endParaRPr lang="en-US"/>
        </a:p>
      </dgm:t>
    </dgm:pt>
    <dgm:pt modelId="{05B272DE-DDB4-455B-A4DA-3BD355374F1C}" type="sibTrans" cxnId="{63AECABA-89AC-4BB3-92AE-F197EA7E898F}">
      <dgm:prSet/>
      <dgm:spPr/>
      <dgm:t>
        <a:bodyPr/>
        <a:lstStyle/>
        <a:p>
          <a:endParaRPr lang="en-US"/>
        </a:p>
      </dgm:t>
    </dgm:pt>
    <dgm:pt modelId="{64B5DC07-7F2A-4508-8D23-4CB37B021101}">
      <dgm:prSet/>
      <dgm:spPr/>
      <dgm:t>
        <a:bodyPr/>
        <a:lstStyle/>
        <a:p>
          <a:pPr>
            <a:lnSpc>
              <a:spcPct val="100000"/>
            </a:lnSpc>
          </a:pPr>
          <a:r>
            <a:rPr lang="en-GB" dirty="0"/>
            <a:t>92% of attendees would recommend CADs to a friend of family member (“very likely” = 81%, n=26)</a:t>
          </a:r>
          <a:endParaRPr lang="en-US" dirty="0"/>
        </a:p>
      </dgm:t>
    </dgm:pt>
    <dgm:pt modelId="{8EAFAD0F-6C81-4861-A483-417ACDDF1ECA}" type="parTrans" cxnId="{864E0553-1F96-435A-BCAA-7EFDDF0B38C7}">
      <dgm:prSet/>
      <dgm:spPr/>
      <dgm:t>
        <a:bodyPr/>
        <a:lstStyle/>
        <a:p>
          <a:endParaRPr lang="en-US"/>
        </a:p>
      </dgm:t>
    </dgm:pt>
    <dgm:pt modelId="{0CB8DE5C-1AC5-4EE5-BA24-5E6710BDAEDA}" type="sibTrans" cxnId="{864E0553-1F96-435A-BCAA-7EFDDF0B38C7}">
      <dgm:prSet/>
      <dgm:spPr/>
      <dgm:t>
        <a:bodyPr/>
        <a:lstStyle/>
        <a:p>
          <a:endParaRPr lang="en-US"/>
        </a:p>
      </dgm:t>
    </dgm:pt>
    <dgm:pt modelId="{EAB231A8-D916-43C9-8CF5-A8D2E262A339}" type="pres">
      <dgm:prSet presAssocID="{844AF261-040D-424C-BB0D-7BD6123A82A2}" presName="root" presStyleCnt="0">
        <dgm:presLayoutVars>
          <dgm:dir/>
          <dgm:resizeHandles val="exact"/>
        </dgm:presLayoutVars>
      </dgm:prSet>
      <dgm:spPr/>
    </dgm:pt>
    <dgm:pt modelId="{55029DE0-415E-4BB0-998F-E9457E5F6346}" type="pres">
      <dgm:prSet presAssocID="{89293D93-9D1F-454E-9DBB-EFF8F34439F0}" presName="compNode" presStyleCnt="0"/>
      <dgm:spPr/>
    </dgm:pt>
    <dgm:pt modelId="{8C42D528-B13F-4677-B8C3-52D9FA5B7CD6}" type="pres">
      <dgm:prSet presAssocID="{89293D93-9D1F-454E-9DBB-EFF8F34439F0}" presName="bgRect" presStyleLbl="bgShp" presStyleIdx="0" presStyleCnt="3"/>
      <dgm:spPr/>
    </dgm:pt>
    <dgm:pt modelId="{46AE39D2-BF4C-46C6-9310-667490B33A03}" type="pres">
      <dgm:prSet presAssocID="{89293D93-9D1F-454E-9DBB-EFF8F34439F0}"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Plug"/>
        </a:ext>
      </dgm:extLst>
    </dgm:pt>
    <dgm:pt modelId="{ED007F65-AE83-45B2-A618-6F02FC1DF61C}" type="pres">
      <dgm:prSet presAssocID="{89293D93-9D1F-454E-9DBB-EFF8F34439F0}" presName="spaceRect" presStyleCnt="0"/>
      <dgm:spPr/>
    </dgm:pt>
    <dgm:pt modelId="{125E3833-FE22-4112-85F3-949808BDCA65}" type="pres">
      <dgm:prSet presAssocID="{89293D93-9D1F-454E-9DBB-EFF8F34439F0}" presName="parTx" presStyleLbl="revTx" presStyleIdx="0" presStyleCnt="3">
        <dgm:presLayoutVars>
          <dgm:chMax val="0"/>
          <dgm:chPref val="0"/>
        </dgm:presLayoutVars>
      </dgm:prSet>
      <dgm:spPr/>
    </dgm:pt>
    <dgm:pt modelId="{D96012F0-D266-43DF-BD90-630A162069C5}" type="pres">
      <dgm:prSet presAssocID="{5E059D0E-2291-4D66-8DFD-C387BA81D92D}" presName="sibTrans" presStyleCnt="0"/>
      <dgm:spPr/>
    </dgm:pt>
    <dgm:pt modelId="{1B039A92-E666-4F9D-936F-21D25CD622EB}" type="pres">
      <dgm:prSet presAssocID="{1A7AEF53-5D44-410D-A7C5-30B3C048BE6A}" presName="compNode" presStyleCnt="0"/>
      <dgm:spPr/>
    </dgm:pt>
    <dgm:pt modelId="{F15260DA-2CB8-468F-8602-A08B1A38FDAF}" type="pres">
      <dgm:prSet presAssocID="{1A7AEF53-5D44-410D-A7C5-30B3C048BE6A}" presName="bgRect" presStyleLbl="bgShp" presStyleIdx="1" presStyleCnt="3"/>
      <dgm:spPr/>
    </dgm:pt>
    <dgm:pt modelId="{C49130F1-F44F-4195-A965-510C20F7B99C}" type="pres">
      <dgm:prSet presAssocID="{1A7AEF53-5D44-410D-A7C5-30B3C048BE6A}"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Branching Diagram"/>
        </a:ext>
      </dgm:extLst>
    </dgm:pt>
    <dgm:pt modelId="{A2FC7A54-8731-4AC0-A878-A60101286CA1}" type="pres">
      <dgm:prSet presAssocID="{1A7AEF53-5D44-410D-A7C5-30B3C048BE6A}" presName="spaceRect" presStyleCnt="0"/>
      <dgm:spPr/>
    </dgm:pt>
    <dgm:pt modelId="{21F096B3-211E-4418-B357-C25760B54BDA}" type="pres">
      <dgm:prSet presAssocID="{1A7AEF53-5D44-410D-A7C5-30B3C048BE6A}" presName="parTx" presStyleLbl="revTx" presStyleIdx="1" presStyleCnt="3">
        <dgm:presLayoutVars>
          <dgm:chMax val="0"/>
          <dgm:chPref val="0"/>
        </dgm:presLayoutVars>
      </dgm:prSet>
      <dgm:spPr/>
    </dgm:pt>
    <dgm:pt modelId="{AEDE9A1C-762D-4FF7-8F2E-1D5899827A28}" type="pres">
      <dgm:prSet presAssocID="{05B272DE-DDB4-455B-A4DA-3BD355374F1C}" presName="sibTrans" presStyleCnt="0"/>
      <dgm:spPr/>
    </dgm:pt>
    <dgm:pt modelId="{D994A070-80C8-4011-BD98-917CBE6DB0A4}" type="pres">
      <dgm:prSet presAssocID="{64B5DC07-7F2A-4508-8D23-4CB37B021101}" presName="compNode" presStyleCnt="0"/>
      <dgm:spPr/>
    </dgm:pt>
    <dgm:pt modelId="{8CF04E7B-9F8E-4884-810D-8E9AFE23E919}" type="pres">
      <dgm:prSet presAssocID="{64B5DC07-7F2A-4508-8D23-4CB37B021101}" presName="bgRect" presStyleLbl="bgShp" presStyleIdx="2" presStyleCnt="3"/>
      <dgm:spPr/>
    </dgm:pt>
    <dgm:pt modelId="{95281329-5478-4B57-990A-42BE4881FA2B}" type="pres">
      <dgm:prSet presAssocID="{64B5DC07-7F2A-4508-8D23-4CB37B021101}"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Angel Face Outline"/>
        </a:ext>
      </dgm:extLst>
    </dgm:pt>
    <dgm:pt modelId="{68160887-C8D4-4402-8E13-BDCB1300D947}" type="pres">
      <dgm:prSet presAssocID="{64B5DC07-7F2A-4508-8D23-4CB37B021101}" presName="spaceRect" presStyleCnt="0"/>
      <dgm:spPr/>
    </dgm:pt>
    <dgm:pt modelId="{7CD75E3A-1CD8-4048-944F-E21F4ABC8930}" type="pres">
      <dgm:prSet presAssocID="{64B5DC07-7F2A-4508-8D23-4CB37B021101}" presName="parTx" presStyleLbl="revTx" presStyleIdx="2" presStyleCnt="3">
        <dgm:presLayoutVars>
          <dgm:chMax val="0"/>
          <dgm:chPref val="0"/>
        </dgm:presLayoutVars>
      </dgm:prSet>
      <dgm:spPr/>
    </dgm:pt>
  </dgm:ptLst>
  <dgm:cxnLst>
    <dgm:cxn modelId="{490D4116-F932-4755-8628-DF731060904B}" type="presOf" srcId="{844AF261-040D-424C-BB0D-7BD6123A82A2}" destId="{EAB231A8-D916-43C9-8CF5-A8D2E262A339}" srcOrd="0" destOrd="0" presId="urn:microsoft.com/office/officeart/2018/2/layout/IconVerticalSolidList"/>
    <dgm:cxn modelId="{8B428825-0339-406D-8403-91366A7A72BC}" srcId="{844AF261-040D-424C-BB0D-7BD6123A82A2}" destId="{89293D93-9D1F-454E-9DBB-EFF8F34439F0}" srcOrd="0" destOrd="0" parTransId="{60A34636-F739-4F57-ADC4-006B754BFA4B}" sibTransId="{5E059D0E-2291-4D66-8DFD-C387BA81D92D}"/>
    <dgm:cxn modelId="{4E7AFC2A-7E22-4E18-8F6A-750C502A752D}" type="presOf" srcId="{1A7AEF53-5D44-410D-A7C5-30B3C048BE6A}" destId="{21F096B3-211E-4418-B357-C25760B54BDA}" srcOrd="0" destOrd="0" presId="urn:microsoft.com/office/officeart/2018/2/layout/IconVerticalSolidList"/>
    <dgm:cxn modelId="{CFF4F645-4D2E-4B01-A301-F6C0AEF8C7F9}" type="presOf" srcId="{89293D93-9D1F-454E-9DBB-EFF8F34439F0}" destId="{125E3833-FE22-4112-85F3-949808BDCA65}" srcOrd="0" destOrd="0" presId="urn:microsoft.com/office/officeart/2018/2/layout/IconVerticalSolidList"/>
    <dgm:cxn modelId="{864E0553-1F96-435A-BCAA-7EFDDF0B38C7}" srcId="{844AF261-040D-424C-BB0D-7BD6123A82A2}" destId="{64B5DC07-7F2A-4508-8D23-4CB37B021101}" srcOrd="2" destOrd="0" parTransId="{8EAFAD0F-6C81-4861-A483-417ACDDF1ECA}" sibTransId="{0CB8DE5C-1AC5-4EE5-BA24-5E6710BDAEDA}"/>
    <dgm:cxn modelId="{63AECABA-89AC-4BB3-92AE-F197EA7E898F}" srcId="{844AF261-040D-424C-BB0D-7BD6123A82A2}" destId="{1A7AEF53-5D44-410D-A7C5-30B3C048BE6A}" srcOrd="1" destOrd="0" parTransId="{8303019B-5D95-4FF4-A912-7C48CFA2569B}" sibTransId="{05B272DE-DDB4-455B-A4DA-3BD355374F1C}"/>
    <dgm:cxn modelId="{C147B7EB-B9EE-4BE1-85A1-9A77E65CBD1F}" type="presOf" srcId="{64B5DC07-7F2A-4508-8D23-4CB37B021101}" destId="{7CD75E3A-1CD8-4048-944F-E21F4ABC8930}" srcOrd="0" destOrd="0" presId="urn:microsoft.com/office/officeart/2018/2/layout/IconVerticalSolidList"/>
    <dgm:cxn modelId="{F0AEA8BB-DDA8-4064-9211-DB16AE58A194}" type="presParOf" srcId="{EAB231A8-D916-43C9-8CF5-A8D2E262A339}" destId="{55029DE0-415E-4BB0-998F-E9457E5F6346}" srcOrd="0" destOrd="0" presId="urn:microsoft.com/office/officeart/2018/2/layout/IconVerticalSolidList"/>
    <dgm:cxn modelId="{842295AB-E209-4937-BE13-F8C48CF3561D}" type="presParOf" srcId="{55029DE0-415E-4BB0-998F-E9457E5F6346}" destId="{8C42D528-B13F-4677-B8C3-52D9FA5B7CD6}" srcOrd="0" destOrd="0" presId="urn:microsoft.com/office/officeart/2018/2/layout/IconVerticalSolidList"/>
    <dgm:cxn modelId="{16212B61-5CD9-4E87-811E-13FD9D0D4CF8}" type="presParOf" srcId="{55029DE0-415E-4BB0-998F-E9457E5F6346}" destId="{46AE39D2-BF4C-46C6-9310-667490B33A03}" srcOrd="1" destOrd="0" presId="urn:microsoft.com/office/officeart/2018/2/layout/IconVerticalSolidList"/>
    <dgm:cxn modelId="{93C33620-EACF-4A05-99C5-9C5F28B2667B}" type="presParOf" srcId="{55029DE0-415E-4BB0-998F-E9457E5F6346}" destId="{ED007F65-AE83-45B2-A618-6F02FC1DF61C}" srcOrd="2" destOrd="0" presId="urn:microsoft.com/office/officeart/2018/2/layout/IconVerticalSolidList"/>
    <dgm:cxn modelId="{8B11AF88-B0D9-4026-B496-4DDCD7DE96A5}" type="presParOf" srcId="{55029DE0-415E-4BB0-998F-E9457E5F6346}" destId="{125E3833-FE22-4112-85F3-949808BDCA65}" srcOrd="3" destOrd="0" presId="urn:microsoft.com/office/officeart/2018/2/layout/IconVerticalSolidList"/>
    <dgm:cxn modelId="{0E731F04-998D-47D0-8056-3DFEFCD1056F}" type="presParOf" srcId="{EAB231A8-D916-43C9-8CF5-A8D2E262A339}" destId="{D96012F0-D266-43DF-BD90-630A162069C5}" srcOrd="1" destOrd="0" presId="urn:microsoft.com/office/officeart/2018/2/layout/IconVerticalSolidList"/>
    <dgm:cxn modelId="{F6B93156-2653-45EC-90E1-000DCC7F38EC}" type="presParOf" srcId="{EAB231A8-D916-43C9-8CF5-A8D2E262A339}" destId="{1B039A92-E666-4F9D-936F-21D25CD622EB}" srcOrd="2" destOrd="0" presId="urn:microsoft.com/office/officeart/2018/2/layout/IconVerticalSolidList"/>
    <dgm:cxn modelId="{64AA4648-69FD-48B9-84C5-8B9A7BB8F8E9}" type="presParOf" srcId="{1B039A92-E666-4F9D-936F-21D25CD622EB}" destId="{F15260DA-2CB8-468F-8602-A08B1A38FDAF}" srcOrd="0" destOrd="0" presId="urn:microsoft.com/office/officeart/2018/2/layout/IconVerticalSolidList"/>
    <dgm:cxn modelId="{D6BD5119-97CA-46E1-9261-C7EB2122677D}" type="presParOf" srcId="{1B039A92-E666-4F9D-936F-21D25CD622EB}" destId="{C49130F1-F44F-4195-A965-510C20F7B99C}" srcOrd="1" destOrd="0" presId="urn:microsoft.com/office/officeart/2018/2/layout/IconVerticalSolidList"/>
    <dgm:cxn modelId="{78E12FB4-0698-4F41-B1F4-6CD80AEE7FAF}" type="presParOf" srcId="{1B039A92-E666-4F9D-936F-21D25CD622EB}" destId="{A2FC7A54-8731-4AC0-A878-A60101286CA1}" srcOrd="2" destOrd="0" presId="urn:microsoft.com/office/officeart/2018/2/layout/IconVerticalSolidList"/>
    <dgm:cxn modelId="{E8AE4543-FCDD-4247-ACDD-F25BFBBFFDCA}" type="presParOf" srcId="{1B039A92-E666-4F9D-936F-21D25CD622EB}" destId="{21F096B3-211E-4418-B357-C25760B54BDA}" srcOrd="3" destOrd="0" presId="urn:microsoft.com/office/officeart/2018/2/layout/IconVerticalSolidList"/>
    <dgm:cxn modelId="{E4233A3A-DF41-45F7-9180-285F29F5EDE9}" type="presParOf" srcId="{EAB231A8-D916-43C9-8CF5-A8D2E262A339}" destId="{AEDE9A1C-762D-4FF7-8F2E-1D5899827A28}" srcOrd="3" destOrd="0" presId="urn:microsoft.com/office/officeart/2018/2/layout/IconVerticalSolidList"/>
    <dgm:cxn modelId="{7FB47435-12D6-4C9B-A80B-F4F10249ACE2}" type="presParOf" srcId="{EAB231A8-D916-43C9-8CF5-A8D2E262A339}" destId="{D994A070-80C8-4011-BD98-917CBE6DB0A4}" srcOrd="4" destOrd="0" presId="urn:microsoft.com/office/officeart/2018/2/layout/IconVerticalSolidList"/>
    <dgm:cxn modelId="{9C352CCC-5FF9-42C4-B846-6181EA111082}" type="presParOf" srcId="{D994A070-80C8-4011-BD98-917CBE6DB0A4}" destId="{8CF04E7B-9F8E-4884-810D-8E9AFE23E919}" srcOrd="0" destOrd="0" presId="urn:microsoft.com/office/officeart/2018/2/layout/IconVerticalSolidList"/>
    <dgm:cxn modelId="{1ECC106A-A039-40BA-ADEC-8F31B1A56E33}" type="presParOf" srcId="{D994A070-80C8-4011-BD98-917CBE6DB0A4}" destId="{95281329-5478-4B57-990A-42BE4881FA2B}" srcOrd="1" destOrd="0" presId="urn:microsoft.com/office/officeart/2018/2/layout/IconVerticalSolidList"/>
    <dgm:cxn modelId="{1FE3FDB9-285C-4C15-9BD0-1CCB473ECEA3}" type="presParOf" srcId="{D994A070-80C8-4011-BD98-917CBE6DB0A4}" destId="{68160887-C8D4-4402-8E13-BDCB1300D947}" srcOrd="2" destOrd="0" presId="urn:microsoft.com/office/officeart/2018/2/layout/IconVerticalSolidList"/>
    <dgm:cxn modelId="{7DAA9073-E04C-44C2-99B2-6885395BAE11}" type="presParOf" srcId="{D994A070-80C8-4011-BD98-917CBE6DB0A4}" destId="{7CD75E3A-1CD8-4048-944F-E21F4ABC893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D63B1A-44E7-41CF-94D8-11ADA6EF84F2}"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07352341-7AF2-4D23-A67F-809652351EDE}">
      <dgm:prSet/>
      <dgm:spPr/>
      <dgm:t>
        <a:bodyPr/>
        <a:lstStyle/>
        <a:p>
          <a:pPr>
            <a:lnSpc>
              <a:spcPct val="100000"/>
            </a:lnSpc>
          </a:pPr>
          <a:r>
            <a:rPr lang="en-GB" dirty="0"/>
            <a:t>My understanding of the key factors influencing good mental health and wellbeing is better than before – 76.2% (“much better” = 23.8%, “a bit better” = 52.4%, n = 21)</a:t>
          </a:r>
          <a:endParaRPr lang="en-US" dirty="0"/>
        </a:p>
      </dgm:t>
    </dgm:pt>
    <dgm:pt modelId="{B825B27A-B265-4F6C-9346-875BC8701B9D}" type="parTrans" cxnId="{D62B10B5-0F2F-4FB8-92A1-AA53E4027511}">
      <dgm:prSet/>
      <dgm:spPr/>
      <dgm:t>
        <a:bodyPr/>
        <a:lstStyle/>
        <a:p>
          <a:endParaRPr lang="en-US"/>
        </a:p>
      </dgm:t>
    </dgm:pt>
    <dgm:pt modelId="{1B8824CB-2C2C-4F13-BA37-48F823318155}" type="sibTrans" cxnId="{D62B10B5-0F2F-4FB8-92A1-AA53E4027511}">
      <dgm:prSet/>
      <dgm:spPr/>
      <dgm:t>
        <a:bodyPr/>
        <a:lstStyle/>
        <a:p>
          <a:endParaRPr lang="en-US"/>
        </a:p>
      </dgm:t>
    </dgm:pt>
    <dgm:pt modelId="{724348DB-2E4B-413C-9306-1A22C56FC283}">
      <dgm:prSet/>
      <dgm:spPr/>
      <dgm:t>
        <a:bodyPr/>
        <a:lstStyle/>
        <a:p>
          <a:pPr>
            <a:lnSpc>
              <a:spcPct val="100000"/>
            </a:lnSpc>
          </a:pPr>
          <a:r>
            <a:rPr lang="en-GB" dirty="0"/>
            <a:t>My knowledge of the tools that can help support my wellbeing is better than before – 85% (“much better” = 45%, “a bit better” = 40%, n = 20)</a:t>
          </a:r>
          <a:endParaRPr lang="en-US" dirty="0"/>
        </a:p>
      </dgm:t>
    </dgm:pt>
    <dgm:pt modelId="{C4344383-CD95-4566-814E-DCE0F385C843}" type="parTrans" cxnId="{195B6AD7-229B-4A2D-B945-F9F5915C6CC4}">
      <dgm:prSet/>
      <dgm:spPr/>
      <dgm:t>
        <a:bodyPr/>
        <a:lstStyle/>
        <a:p>
          <a:endParaRPr lang="en-US"/>
        </a:p>
      </dgm:t>
    </dgm:pt>
    <dgm:pt modelId="{DA7D3CAB-64B3-43BF-B44D-3C6CE9FDA21D}" type="sibTrans" cxnId="{195B6AD7-229B-4A2D-B945-F9F5915C6CC4}">
      <dgm:prSet/>
      <dgm:spPr/>
      <dgm:t>
        <a:bodyPr/>
        <a:lstStyle/>
        <a:p>
          <a:endParaRPr lang="en-US"/>
        </a:p>
      </dgm:t>
    </dgm:pt>
    <dgm:pt modelId="{D97992F0-E097-46D9-8413-B7BF0FF4CF88}">
      <dgm:prSet/>
      <dgm:spPr/>
      <dgm:t>
        <a:bodyPr/>
        <a:lstStyle/>
        <a:p>
          <a:pPr>
            <a:lnSpc>
              <a:spcPct val="100000"/>
            </a:lnSpc>
          </a:pPr>
          <a:r>
            <a:rPr lang="en-GB" dirty="0"/>
            <a:t>My knowledge about other services &amp; support that can help me achieve good wellbeing is better than before – 95% (“much better” = 65%, “a bit better = 30%, n = 20)</a:t>
          </a:r>
          <a:endParaRPr lang="en-US" dirty="0"/>
        </a:p>
      </dgm:t>
    </dgm:pt>
    <dgm:pt modelId="{71615F85-6EF5-436F-84F0-DE8BC044A3FF}" type="parTrans" cxnId="{8CF2915C-0BDE-49B9-A0C9-E92CE48123BE}">
      <dgm:prSet/>
      <dgm:spPr/>
      <dgm:t>
        <a:bodyPr/>
        <a:lstStyle/>
        <a:p>
          <a:endParaRPr lang="en-US"/>
        </a:p>
      </dgm:t>
    </dgm:pt>
    <dgm:pt modelId="{E562B604-2EC8-45A4-8878-F0B47BA1F887}" type="sibTrans" cxnId="{8CF2915C-0BDE-49B9-A0C9-E92CE48123BE}">
      <dgm:prSet/>
      <dgm:spPr/>
      <dgm:t>
        <a:bodyPr/>
        <a:lstStyle/>
        <a:p>
          <a:endParaRPr lang="en-US"/>
        </a:p>
      </dgm:t>
    </dgm:pt>
    <dgm:pt modelId="{97240515-FCF6-4134-A80C-FFB1E82528B3}">
      <dgm:prSet/>
      <dgm:spPr/>
      <dgm:t>
        <a:bodyPr/>
        <a:lstStyle/>
        <a:p>
          <a:pPr>
            <a:lnSpc>
              <a:spcPct val="100000"/>
            </a:lnSpc>
          </a:pPr>
          <a:r>
            <a:rPr lang="en-GB" dirty="0"/>
            <a:t>My confidence in managing my wellbeing is better than before – 76.2% (“much better” = 33.3%, “a bit better” = 42.9%, n = 21)</a:t>
          </a:r>
          <a:endParaRPr lang="en-US" dirty="0"/>
        </a:p>
      </dgm:t>
    </dgm:pt>
    <dgm:pt modelId="{612814A4-CEE4-4710-B0A3-47373AB91F4B}" type="parTrans" cxnId="{543D5DC4-171D-445E-928D-6CFDA5AED6F9}">
      <dgm:prSet/>
      <dgm:spPr/>
      <dgm:t>
        <a:bodyPr/>
        <a:lstStyle/>
        <a:p>
          <a:endParaRPr lang="en-US"/>
        </a:p>
      </dgm:t>
    </dgm:pt>
    <dgm:pt modelId="{F0DE9554-89EB-484B-B235-17EE115E88E0}" type="sibTrans" cxnId="{543D5DC4-171D-445E-928D-6CFDA5AED6F9}">
      <dgm:prSet/>
      <dgm:spPr/>
      <dgm:t>
        <a:bodyPr/>
        <a:lstStyle/>
        <a:p>
          <a:endParaRPr lang="en-US"/>
        </a:p>
      </dgm:t>
    </dgm:pt>
    <dgm:pt modelId="{442004F4-3F81-48BE-9A50-ABF2C1606B2A}">
      <dgm:prSet/>
      <dgm:spPr/>
      <dgm:t>
        <a:bodyPr/>
        <a:lstStyle/>
        <a:p>
          <a:pPr>
            <a:lnSpc>
              <a:spcPct val="100000"/>
            </a:lnSpc>
          </a:pPr>
          <a:r>
            <a:rPr lang="en-GB" dirty="0"/>
            <a:t>My confidence in accessing services &amp; support is better than before – 90% (“much better” = 55%, “a bit better” = 35%, n = 20)</a:t>
          </a:r>
          <a:endParaRPr lang="en-US" dirty="0"/>
        </a:p>
      </dgm:t>
    </dgm:pt>
    <dgm:pt modelId="{7D417CED-7563-4E7F-B3AF-D578856D26E3}" type="parTrans" cxnId="{3F4CA93E-40B7-4A99-9E2E-9CCBFAE3FC47}">
      <dgm:prSet/>
      <dgm:spPr/>
      <dgm:t>
        <a:bodyPr/>
        <a:lstStyle/>
        <a:p>
          <a:endParaRPr lang="en-US"/>
        </a:p>
      </dgm:t>
    </dgm:pt>
    <dgm:pt modelId="{8E903EAB-1B84-4576-AB6B-1C6362B1851B}" type="sibTrans" cxnId="{3F4CA93E-40B7-4A99-9E2E-9CCBFAE3FC47}">
      <dgm:prSet/>
      <dgm:spPr/>
      <dgm:t>
        <a:bodyPr/>
        <a:lstStyle/>
        <a:p>
          <a:endParaRPr lang="en-US"/>
        </a:p>
      </dgm:t>
    </dgm:pt>
    <dgm:pt modelId="{BB7AB752-AC4B-4380-B504-95AB5E7F848F}" type="pres">
      <dgm:prSet presAssocID="{44D63B1A-44E7-41CF-94D8-11ADA6EF84F2}" presName="root" presStyleCnt="0">
        <dgm:presLayoutVars>
          <dgm:dir/>
          <dgm:resizeHandles val="exact"/>
        </dgm:presLayoutVars>
      </dgm:prSet>
      <dgm:spPr/>
    </dgm:pt>
    <dgm:pt modelId="{29E27BC8-4BE0-495B-9713-26097B68EB60}" type="pres">
      <dgm:prSet presAssocID="{07352341-7AF2-4D23-A67F-809652351EDE}" presName="compNode" presStyleCnt="0"/>
      <dgm:spPr/>
    </dgm:pt>
    <dgm:pt modelId="{6BA4C5CA-E8D6-4AC4-B600-F94939804DC8}" type="pres">
      <dgm:prSet presAssocID="{07352341-7AF2-4D23-A67F-809652351EDE}" presName="bgRect" presStyleLbl="bgShp" presStyleIdx="0" presStyleCnt="5"/>
      <dgm:spPr/>
    </dgm:pt>
    <dgm:pt modelId="{B8345D03-4EED-4A62-9304-59F0EBD77ECC}" type="pres">
      <dgm:prSet presAssocID="{07352341-7AF2-4D23-A67F-809652351EDE}" presName="iconRect" presStyleLbl="node1" presStyleIdx="0" presStyleCnt="5"/>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Medical"/>
        </a:ext>
      </dgm:extLst>
    </dgm:pt>
    <dgm:pt modelId="{041D4CDF-1C54-4D51-8B0F-8F501CCC9E42}" type="pres">
      <dgm:prSet presAssocID="{07352341-7AF2-4D23-A67F-809652351EDE}" presName="spaceRect" presStyleCnt="0"/>
      <dgm:spPr/>
    </dgm:pt>
    <dgm:pt modelId="{8ECA80E1-1E3E-4FF4-93C0-2E3D1FC06BD8}" type="pres">
      <dgm:prSet presAssocID="{07352341-7AF2-4D23-A67F-809652351EDE}" presName="parTx" presStyleLbl="revTx" presStyleIdx="0" presStyleCnt="5">
        <dgm:presLayoutVars>
          <dgm:chMax val="0"/>
          <dgm:chPref val="0"/>
        </dgm:presLayoutVars>
      </dgm:prSet>
      <dgm:spPr/>
    </dgm:pt>
    <dgm:pt modelId="{602E3034-0F8A-4CBE-BEC6-05B24EED2CD0}" type="pres">
      <dgm:prSet presAssocID="{1B8824CB-2C2C-4F13-BA37-48F823318155}" presName="sibTrans" presStyleCnt="0"/>
      <dgm:spPr/>
    </dgm:pt>
    <dgm:pt modelId="{E717AAC1-AAD8-476B-88C1-1E4F30F3966B}" type="pres">
      <dgm:prSet presAssocID="{724348DB-2E4B-413C-9306-1A22C56FC283}" presName="compNode" presStyleCnt="0"/>
      <dgm:spPr/>
    </dgm:pt>
    <dgm:pt modelId="{AC3DE016-4501-4F9A-98B7-4E79667A0B42}" type="pres">
      <dgm:prSet presAssocID="{724348DB-2E4B-413C-9306-1A22C56FC283}" presName="bgRect" presStyleLbl="bgShp" presStyleIdx="1" presStyleCnt="5"/>
      <dgm:spPr/>
    </dgm:pt>
    <dgm:pt modelId="{D9C9DB06-889C-4AD2-9D27-8D0E772BEDD2}" type="pres">
      <dgm:prSet presAssocID="{724348DB-2E4B-413C-9306-1A22C56FC283}" presName="iconRect" presStyleLbl="node1" presStyleIdx="1" presStyleCnt="5"/>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Tools"/>
        </a:ext>
      </dgm:extLst>
    </dgm:pt>
    <dgm:pt modelId="{2ECDF4CB-C28C-40EB-80C1-F8F06CDFE58E}" type="pres">
      <dgm:prSet presAssocID="{724348DB-2E4B-413C-9306-1A22C56FC283}" presName="spaceRect" presStyleCnt="0"/>
      <dgm:spPr/>
    </dgm:pt>
    <dgm:pt modelId="{F2A7804D-91B5-4E4E-9DD9-7F924493AA40}" type="pres">
      <dgm:prSet presAssocID="{724348DB-2E4B-413C-9306-1A22C56FC283}" presName="parTx" presStyleLbl="revTx" presStyleIdx="1" presStyleCnt="5">
        <dgm:presLayoutVars>
          <dgm:chMax val="0"/>
          <dgm:chPref val="0"/>
        </dgm:presLayoutVars>
      </dgm:prSet>
      <dgm:spPr/>
    </dgm:pt>
    <dgm:pt modelId="{067498D0-2DD7-4DD7-BA7A-CEFD7AF28B95}" type="pres">
      <dgm:prSet presAssocID="{DA7D3CAB-64B3-43BF-B44D-3C6CE9FDA21D}" presName="sibTrans" presStyleCnt="0"/>
      <dgm:spPr/>
    </dgm:pt>
    <dgm:pt modelId="{2AF5FEA1-D14C-445C-948C-03B4B72400B8}" type="pres">
      <dgm:prSet presAssocID="{D97992F0-E097-46D9-8413-B7BF0FF4CF88}" presName="compNode" presStyleCnt="0"/>
      <dgm:spPr/>
    </dgm:pt>
    <dgm:pt modelId="{704B4E7F-8785-4506-AA30-D4CFF35AE5C8}" type="pres">
      <dgm:prSet presAssocID="{D97992F0-E097-46D9-8413-B7BF0FF4CF88}" presName="bgRect" presStyleLbl="bgShp" presStyleIdx="2" presStyleCnt="5"/>
      <dgm:spPr/>
    </dgm:pt>
    <dgm:pt modelId="{B40442C9-0603-486A-B0B4-F1DCB30139C0}" type="pres">
      <dgm:prSet presAssocID="{D97992F0-E097-46D9-8413-B7BF0FF4CF88}" presName="iconRect" presStyleLbl="node1" presStyleIdx="2" presStyleCnt="5"/>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Stethoscope"/>
        </a:ext>
      </dgm:extLst>
    </dgm:pt>
    <dgm:pt modelId="{A8A20026-96CE-4AA9-9CC5-9F38D5FCB128}" type="pres">
      <dgm:prSet presAssocID="{D97992F0-E097-46D9-8413-B7BF0FF4CF88}" presName="spaceRect" presStyleCnt="0"/>
      <dgm:spPr/>
    </dgm:pt>
    <dgm:pt modelId="{A7AC1CC5-C45D-4D7A-B464-BF7E9B695C46}" type="pres">
      <dgm:prSet presAssocID="{D97992F0-E097-46D9-8413-B7BF0FF4CF88}" presName="parTx" presStyleLbl="revTx" presStyleIdx="2" presStyleCnt="5">
        <dgm:presLayoutVars>
          <dgm:chMax val="0"/>
          <dgm:chPref val="0"/>
        </dgm:presLayoutVars>
      </dgm:prSet>
      <dgm:spPr/>
    </dgm:pt>
    <dgm:pt modelId="{A0611D4C-1849-41D1-8597-13EA9DDBF75F}" type="pres">
      <dgm:prSet presAssocID="{E562B604-2EC8-45A4-8878-F0B47BA1F887}" presName="sibTrans" presStyleCnt="0"/>
      <dgm:spPr/>
    </dgm:pt>
    <dgm:pt modelId="{58805E37-1F65-4542-ABEC-45C98DA493FD}" type="pres">
      <dgm:prSet presAssocID="{97240515-FCF6-4134-A80C-FFB1E82528B3}" presName="compNode" presStyleCnt="0"/>
      <dgm:spPr/>
    </dgm:pt>
    <dgm:pt modelId="{6DF952BA-313F-40F5-95FB-8D048114B5B0}" type="pres">
      <dgm:prSet presAssocID="{97240515-FCF6-4134-A80C-FFB1E82528B3}" presName="bgRect" presStyleLbl="bgShp" presStyleIdx="3" presStyleCnt="5"/>
      <dgm:spPr/>
    </dgm:pt>
    <dgm:pt modelId="{808E6028-284D-4940-911A-325390B92B11}" type="pres">
      <dgm:prSet presAssocID="{97240515-FCF6-4134-A80C-FFB1E82528B3}" presName="iconRect" presStyleLbl="node1" presStyleIdx="3" presStyleCnt="5"/>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asketball"/>
        </a:ext>
      </dgm:extLst>
    </dgm:pt>
    <dgm:pt modelId="{CEB70DF3-E779-4F56-AA36-E6AC1687FD12}" type="pres">
      <dgm:prSet presAssocID="{97240515-FCF6-4134-A80C-FFB1E82528B3}" presName="spaceRect" presStyleCnt="0"/>
      <dgm:spPr/>
    </dgm:pt>
    <dgm:pt modelId="{04DA26DC-2762-4E67-813D-F5D205371198}" type="pres">
      <dgm:prSet presAssocID="{97240515-FCF6-4134-A80C-FFB1E82528B3}" presName="parTx" presStyleLbl="revTx" presStyleIdx="3" presStyleCnt="5">
        <dgm:presLayoutVars>
          <dgm:chMax val="0"/>
          <dgm:chPref val="0"/>
        </dgm:presLayoutVars>
      </dgm:prSet>
      <dgm:spPr/>
    </dgm:pt>
    <dgm:pt modelId="{4C23F437-84FB-4DA1-8B8C-D02403A7F3C3}" type="pres">
      <dgm:prSet presAssocID="{F0DE9554-89EB-484B-B235-17EE115E88E0}" presName="sibTrans" presStyleCnt="0"/>
      <dgm:spPr/>
    </dgm:pt>
    <dgm:pt modelId="{367B42AC-153A-4FC5-B140-B01A3E3E1DF8}" type="pres">
      <dgm:prSet presAssocID="{442004F4-3F81-48BE-9A50-ABF2C1606B2A}" presName="compNode" presStyleCnt="0"/>
      <dgm:spPr/>
    </dgm:pt>
    <dgm:pt modelId="{79DE52C9-562C-44CC-A62A-3D58255E23C0}" type="pres">
      <dgm:prSet presAssocID="{442004F4-3F81-48BE-9A50-ABF2C1606B2A}" presName="bgRect" presStyleLbl="bgShp" presStyleIdx="4" presStyleCnt="5"/>
      <dgm:spPr/>
    </dgm:pt>
    <dgm:pt modelId="{F8C64D4A-04F7-497E-9BF2-180D06C1D207}" type="pres">
      <dgm:prSet presAssocID="{442004F4-3F81-48BE-9A50-ABF2C1606B2A}" presName="iconRect" presStyleLbl="node1" presStyleIdx="4" presStyleCnt="5"/>
      <dgm:spPr>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Venn Diagram"/>
        </a:ext>
      </dgm:extLst>
    </dgm:pt>
    <dgm:pt modelId="{1968C92F-AD49-4E76-B546-E849FB47D3EE}" type="pres">
      <dgm:prSet presAssocID="{442004F4-3F81-48BE-9A50-ABF2C1606B2A}" presName="spaceRect" presStyleCnt="0"/>
      <dgm:spPr/>
    </dgm:pt>
    <dgm:pt modelId="{28BC34CB-6BDC-405B-9EE9-185E8CC38EA0}" type="pres">
      <dgm:prSet presAssocID="{442004F4-3F81-48BE-9A50-ABF2C1606B2A}" presName="parTx" presStyleLbl="revTx" presStyleIdx="4" presStyleCnt="5">
        <dgm:presLayoutVars>
          <dgm:chMax val="0"/>
          <dgm:chPref val="0"/>
        </dgm:presLayoutVars>
      </dgm:prSet>
      <dgm:spPr/>
    </dgm:pt>
  </dgm:ptLst>
  <dgm:cxnLst>
    <dgm:cxn modelId="{F6C83603-78D2-41F9-9F1D-7842B8112AAF}" type="presOf" srcId="{44D63B1A-44E7-41CF-94D8-11ADA6EF84F2}" destId="{BB7AB752-AC4B-4380-B504-95AB5E7F848F}" srcOrd="0" destOrd="0" presId="urn:microsoft.com/office/officeart/2018/2/layout/IconVerticalSolidList"/>
    <dgm:cxn modelId="{21C79E17-7C89-437C-A174-D67190EA326C}" type="presOf" srcId="{442004F4-3F81-48BE-9A50-ABF2C1606B2A}" destId="{28BC34CB-6BDC-405B-9EE9-185E8CC38EA0}" srcOrd="0" destOrd="0" presId="urn:microsoft.com/office/officeart/2018/2/layout/IconVerticalSolidList"/>
    <dgm:cxn modelId="{41FDF021-E8D2-4380-A50C-301FE6BD6831}" type="presOf" srcId="{724348DB-2E4B-413C-9306-1A22C56FC283}" destId="{F2A7804D-91B5-4E4E-9DD9-7F924493AA40}" srcOrd="0" destOrd="0" presId="urn:microsoft.com/office/officeart/2018/2/layout/IconVerticalSolidList"/>
    <dgm:cxn modelId="{3F4CA93E-40B7-4A99-9E2E-9CCBFAE3FC47}" srcId="{44D63B1A-44E7-41CF-94D8-11ADA6EF84F2}" destId="{442004F4-3F81-48BE-9A50-ABF2C1606B2A}" srcOrd="4" destOrd="0" parTransId="{7D417CED-7563-4E7F-B3AF-D578856D26E3}" sibTransId="{8E903EAB-1B84-4576-AB6B-1C6362B1851B}"/>
    <dgm:cxn modelId="{8CF2915C-0BDE-49B9-A0C9-E92CE48123BE}" srcId="{44D63B1A-44E7-41CF-94D8-11ADA6EF84F2}" destId="{D97992F0-E097-46D9-8413-B7BF0FF4CF88}" srcOrd="2" destOrd="0" parTransId="{71615F85-6EF5-436F-84F0-DE8BC044A3FF}" sibTransId="{E562B604-2EC8-45A4-8878-F0B47BA1F887}"/>
    <dgm:cxn modelId="{DC0FB58E-55ED-4BDE-B94F-6273400706B2}" type="presOf" srcId="{97240515-FCF6-4134-A80C-FFB1E82528B3}" destId="{04DA26DC-2762-4E67-813D-F5D205371198}" srcOrd="0" destOrd="0" presId="urn:microsoft.com/office/officeart/2018/2/layout/IconVerticalSolidList"/>
    <dgm:cxn modelId="{D62B10B5-0F2F-4FB8-92A1-AA53E4027511}" srcId="{44D63B1A-44E7-41CF-94D8-11ADA6EF84F2}" destId="{07352341-7AF2-4D23-A67F-809652351EDE}" srcOrd="0" destOrd="0" parTransId="{B825B27A-B265-4F6C-9346-875BC8701B9D}" sibTransId="{1B8824CB-2C2C-4F13-BA37-48F823318155}"/>
    <dgm:cxn modelId="{543D5DC4-171D-445E-928D-6CFDA5AED6F9}" srcId="{44D63B1A-44E7-41CF-94D8-11ADA6EF84F2}" destId="{97240515-FCF6-4134-A80C-FFB1E82528B3}" srcOrd="3" destOrd="0" parTransId="{612814A4-CEE4-4710-B0A3-47373AB91F4B}" sibTransId="{F0DE9554-89EB-484B-B235-17EE115E88E0}"/>
    <dgm:cxn modelId="{F019B5D1-1F53-4564-9433-20AE4C31D5B1}" type="presOf" srcId="{07352341-7AF2-4D23-A67F-809652351EDE}" destId="{8ECA80E1-1E3E-4FF4-93C0-2E3D1FC06BD8}" srcOrd="0" destOrd="0" presId="urn:microsoft.com/office/officeart/2018/2/layout/IconVerticalSolidList"/>
    <dgm:cxn modelId="{F4A216D6-6247-4978-B0A4-CA351950D185}" type="presOf" srcId="{D97992F0-E097-46D9-8413-B7BF0FF4CF88}" destId="{A7AC1CC5-C45D-4D7A-B464-BF7E9B695C46}" srcOrd="0" destOrd="0" presId="urn:microsoft.com/office/officeart/2018/2/layout/IconVerticalSolidList"/>
    <dgm:cxn modelId="{195B6AD7-229B-4A2D-B945-F9F5915C6CC4}" srcId="{44D63B1A-44E7-41CF-94D8-11ADA6EF84F2}" destId="{724348DB-2E4B-413C-9306-1A22C56FC283}" srcOrd="1" destOrd="0" parTransId="{C4344383-CD95-4566-814E-DCE0F385C843}" sibTransId="{DA7D3CAB-64B3-43BF-B44D-3C6CE9FDA21D}"/>
    <dgm:cxn modelId="{872E3894-2527-4917-ADCC-BE1A5663D320}" type="presParOf" srcId="{BB7AB752-AC4B-4380-B504-95AB5E7F848F}" destId="{29E27BC8-4BE0-495B-9713-26097B68EB60}" srcOrd="0" destOrd="0" presId="urn:microsoft.com/office/officeart/2018/2/layout/IconVerticalSolidList"/>
    <dgm:cxn modelId="{AD9B472B-3127-4EA1-AC85-815AA95CCA06}" type="presParOf" srcId="{29E27BC8-4BE0-495B-9713-26097B68EB60}" destId="{6BA4C5CA-E8D6-4AC4-B600-F94939804DC8}" srcOrd="0" destOrd="0" presId="urn:microsoft.com/office/officeart/2018/2/layout/IconVerticalSolidList"/>
    <dgm:cxn modelId="{CB2B7E7B-67EF-48D2-A0E8-BD20ECCA46EA}" type="presParOf" srcId="{29E27BC8-4BE0-495B-9713-26097B68EB60}" destId="{B8345D03-4EED-4A62-9304-59F0EBD77ECC}" srcOrd="1" destOrd="0" presId="urn:microsoft.com/office/officeart/2018/2/layout/IconVerticalSolidList"/>
    <dgm:cxn modelId="{B90CD83E-F526-46D2-BEAA-9DE00606526D}" type="presParOf" srcId="{29E27BC8-4BE0-495B-9713-26097B68EB60}" destId="{041D4CDF-1C54-4D51-8B0F-8F501CCC9E42}" srcOrd="2" destOrd="0" presId="urn:microsoft.com/office/officeart/2018/2/layout/IconVerticalSolidList"/>
    <dgm:cxn modelId="{1A568265-3DA5-4C39-95DC-1EC2CA1CEB0A}" type="presParOf" srcId="{29E27BC8-4BE0-495B-9713-26097B68EB60}" destId="{8ECA80E1-1E3E-4FF4-93C0-2E3D1FC06BD8}" srcOrd="3" destOrd="0" presId="urn:microsoft.com/office/officeart/2018/2/layout/IconVerticalSolidList"/>
    <dgm:cxn modelId="{54BF3D76-9047-4B34-B203-A43ECAF3FBC0}" type="presParOf" srcId="{BB7AB752-AC4B-4380-B504-95AB5E7F848F}" destId="{602E3034-0F8A-4CBE-BEC6-05B24EED2CD0}" srcOrd="1" destOrd="0" presId="urn:microsoft.com/office/officeart/2018/2/layout/IconVerticalSolidList"/>
    <dgm:cxn modelId="{671C961F-81EC-4D22-AFD8-52D3296CB312}" type="presParOf" srcId="{BB7AB752-AC4B-4380-B504-95AB5E7F848F}" destId="{E717AAC1-AAD8-476B-88C1-1E4F30F3966B}" srcOrd="2" destOrd="0" presId="urn:microsoft.com/office/officeart/2018/2/layout/IconVerticalSolidList"/>
    <dgm:cxn modelId="{4AEBFDA0-94F8-4049-813B-DDC4813EED0F}" type="presParOf" srcId="{E717AAC1-AAD8-476B-88C1-1E4F30F3966B}" destId="{AC3DE016-4501-4F9A-98B7-4E79667A0B42}" srcOrd="0" destOrd="0" presId="urn:microsoft.com/office/officeart/2018/2/layout/IconVerticalSolidList"/>
    <dgm:cxn modelId="{CD6EF32C-3BD2-4AB0-AC10-DF5E361ABA74}" type="presParOf" srcId="{E717AAC1-AAD8-476B-88C1-1E4F30F3966B}" destId="{D9C9DB06-889C-4AD2-9D27-8D0E772BEDD2}" srcOrd="1" destOrd="0" presId="urn:microsoft.com/office/officeart/2018/2/layout/IconVerticalSolidList"/>
    <dgm:cxn modelId="{76BBDA81-A315-4F50-B397-E7E9C86D1C2D}" type="presParOf" srcId="{E717AAC1-AAD8-476B-88C1-1E4F30F3966B}" destId="{2ECDF4CB-C28C-40EB-80C1-F8F06CDFE58E}" srcOrd="2" destOrd="0" presId="urn:microsoft.com/office/officeart/2018/2/layout/IconVerticalSolidList"/>
    <dgm:cxn modelId="{2F15B006-B30D-4CF6-B8D9-2B27C2160FCB}" type="presParOf" srcId="{E717AAC1-AAD8-476B-88C1-1E4F30F3966B}" destId="{F2A7804D-91B5-4E4E-9DD9-7F924493AA40}" srcOrd="3" destOrd="0" presId="urn:microsoft.com/office/officeart/2018/2/layout/IconVerticalSolidList"/>
    <dgm:cxn modelId="{57FECA4A-15EC-4DC5-A09E-3A35AAF1CF86}" type="presParOf" srcId="{BB7AB752-AC4B-4380-B504-95AB5E7F848F}" destId="{067498D0-2DD7-4DD7-BA7A-CEFD7AF28B95}" srcOrd="3" destOrd="0" presId="urn:microsoft.com/office/officeart/2018/2/layout/IconVerticalSolidList"/>
    <dgm:cxn modelId="{DBA6BBC0-1F3F-457F-A3E6-1EB37E76111C}" type="presParOf" srcId="{BB7AB752-AC4B-4380-B504-95AB5E7F848F}" destId="{2AF5FEA1-D14C-445C-948C-03B4B72400B8}" srcOrd="4" destOrd="0" presId="urn:microsoft.com/office/officeart/2018/2/layout/IconVerticalSolidList"/>
    <dgm:cxn modelId="{9FEAF17B-4A0E-446C-BB98-0EF7506A2D36}" type="presParOf" srcId="{2AF5FEA1-D14C-445C-948C-03B4B72400B8}" destId="{704B4E7F-8785-4506-AA30-D4CFF35AE5C8}" srcOrd="0" destOrd="0" presId="urn:microsoft.com/office/officeart/2018/2/layout/IconVerticalSolidList"/>
    <dgm:cxn modelId="{EF802145-53EA-4D04-8626-3111D507BF78}" type="presParOf" srcId="{2AF5FEA1-D14C-445C-948C-03B4B72400B8}" destId="{B40442C9-0603-486A-B0B4-F1DCB30139C0}" srcOrd="1" destOrd="0" presId="urn:microsoft.com/office/officeart/2018/2/layout/IconVerticalSolidList"/>
    <dgm:cxn modelId="{5276FC0A-C2D9-4475-B81E-23C5E9B3D272}" type="presParOf" srcId="{2AF5FEA1-D14C-445C-948C-03B4B72400B8}" destId="{A8A20026-96CE-4AA9-9CC5-9F38D5FCB128}" srcOrd="2" destOrd="0" presId="urn:microsoft.com/office/officeart/2018/2/layout/IconVerticalSolidList"/>
    <dgm:cxn modelId="{6C8D988D-BE55-4CC4-A488-51234495AE21}" type="presParOf" srcId="{2AF5FEA1-D14C-445C-948C-03B4B72400B8}" destId="{A7AC1CC5-C45D-4D7A-B464-BF7E9B695C46}" srcOrd="3" destOrd="0" presId="urn:microsoft.com/office/officeart/2018/2/layout/IconVerticalSolidList"/>
    <dgm:cxn modelId="{8779BABC-6BF9-43DB-B0A6-77AF6AD3A7B6}" type="presParOf" srcId="{BB7AB752-AC4B-4380-B504-95AB5E7F848F}" destId="{A0611D4C-1849-41D1-8597-13EA9DDBF75F}" srcOrd="5" destOrd="0" presId="urn:microsoft.com/office/officeart/2018/2/layout/IconVerticalSolidList"/>
    <dgm:cxn modelId="{8E06260A-7ACD-4F5B-8627-A861AFCD4FE1}" type="presParOf" srcId="{BB7AB752-AC4B-4380-B504-95AB5E7F848F}" destId="{58805E37-1F65-4542-ABEC-45C98DA493FD}" srcOrd="6" destOrd="0" presId="urn:microsoft.com/office/officeart/2018/2/layout/IconVerticalSolidList"/>
    <dgm:cxn modelId="{8D4BFFD1-A4B8-4005-815C-7B33DEBE9F9F}" type="presParOf" srcId="{58805E37-1F65-4542-ABEC-45C98DA493FD}" destId="{6DF952BA-313F-40F5-95FB-8D048114B5B0}" srcOrd="0" destOrd="0" presId="urn:microsoft.com/office/officeart/2018/2/layout/IconVerticalSolidList"/>
    <dgm:cxn modelId="{6C64419E-28A8-4D3F-825C-2CC4B9CA9795}" type="presParOf" srcId="{58805E37-1F65-4542-ABEC-45C98DA493FD}" destId="{808E6028-284D-4940-911A-325390B92B11}" srcOrd="1" destOrd="0" presId="urn:microsoft.com/office/officeart/2018/2/layout/IconVerticalSolidList"/>
    <dgm:cxn modelId="{FAEC69C2-BF9F-4483-B4F3-9C9B68591AE4}" type="presParOf" srcId="{58805E37-1F65-4542-ABEC-45C98DA493FD}" destId="{CEB70DF3-E779-4F56-AA36-E6AC1687FD12}" srcOrd="2" destOrd="0" presId="urn:microsoft.com/office/officeart/2018/2/layout/IconVerticalSolidList"/>
    <dgm:cxn modelId="{AB962A0C-5FE3-4C25-ACFD-2210818EC889}" type="presParOf" srcId="{58805E37-1F65-4542-ABEC-45C98DA493FD}" destId="{04DA26DC-2762-4E67-813D-F5D205371198}" srcOrd="3" destOrd="0" presId="urn:microsoft.com/office/officeart/2018/2/layout/IconVerticalSolidList"/>
    <dgm:cxn modelId="{E9B9F19F-ADF0-46AC-AFAA-A10F6BBD5BEE}" type="presParOf" srcId="{BB7AB752-AC4B-4380-B504-95AB5E7F848F}" destId="{4C23F437-84FB-4DA1-8B8C-D02403A7F3C3}" srcOrd="7" destOrd="0" presId="urn:microsoft.com/office/officeart/2018/2/layout/IconVerticalSolidList"/>
    <dgm:cxn modelId="{D9338109-AA1E-4A07-8837-F9EC205C12E4}" type="presParOf" srcId="{BB7AB752-AC4B-4380-B504-95AB5E7F848F}" destId="{367B42AC-153A-4FC5-B140-B01A3E3E1DF8}" srcOrd="8" destOrd="0" presId="urn:microsoft.com/office/officeart/2018/2/layout/IconVerticalSolidList"/>
    <dgm:cxn modelId="{CA76C1C0-28F4-4107-837C-1CF79FC08E40}" type="presParOf" srcId="{367B42AC-153A-4FC5-B140-B01A3E3E1DF8}" destId="{79DE52C9-562C-44CC-A62A-3D58255E23C0}" srcOrd="0" destOrd="0" presId="urn:microsoft.com/office/officeart/2018/2/layout/IconVerticalSolidList"/>
    <dgm:cxn modelId="{2B85CD1E-E244-45F4-A2DF-6A573CD3283C}" type="presParOf" srcId="{367B42AC-153A-4FC5-B140-B01A3E3E1DF8}" destId="{F8C64D4A-04F7-497E-9BF2-180D06C1D207}" srcOrd="1" destOrd="0" presId="urn:microsoft.com/office/officeart/2018/2/layout/IconVerticalSolidList"/>
    <dgm:cxn modelId="{E0BA27A7-A53E-49CC-AD25-768EF8F225A3}" type="presParOf" srcId="{367B42AC-153A-4FC5-B140-B01A3E3E1DF8}" destId="{1968C92F-AD49-4E76-B546-E849FB47D3EE}" srcOrd="2" destOrd="0" presId="urn:microsoft.com/office/officeart/2018/2/layout/IconVerticalSolidList"/>
    <dgm:cxn modelId="{AA65E088-25AE-44A4-98DB-2B2A8BB63DB2}" type="presParOf" srcId="{367B42AC-153A-4FC5-B140-B01A3E3E1DF8}" destId="{28BC34CB-6BDC-405B-9EE9-185E8CC38EA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E9EEE01-D9E9-4673-8F1D-FA8ACDB0E901}" type="doc">
      <dgm:prSet loTypeId="urn:microsoft.com/office/officeart/2018/5/layout/IconCircle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8C657909-4FF0-4EC7-AB91-97AA93D2F2CD}">
      <dgm:prSet/>
      <dgm:spPr/>
      <dgm:t>
        <a:bodyPr/>
        <a:lstStyle/>
        <a:p>
          <a:pPr>
            <a:defRPr cap="all"/>
          </a:pPr>
          <a:r>
            <a:rPr lang="en-GB"/>
            <a:t>Only 3 respondents (18%) were aware that THinC could organise transport (n = 17)</a:t>
          </a:r>
          <a:endParaRPr lang="en-US"/>
        </a:p>
      </dgm:t>
    </dgm:pt>
    <dgm:pt modelId="{0A0320EA-9421-4DAE-9949-B4B4B0FE9D99}" type="parTrans" cxnId="{17099B46-A5BB-453B-88F7-949BEEA03209}">
      <dgm:prSet/>
      <dgm:spPr/>
      <dgm:t>
        <a:bodyPr/>
        <a:lstStyle/>
        <a:p>
          <a:endParaRPr lang="en-US"/>
        </a:p>
      </dgm:t>
    </dgm:pt>
    <dgm:pt modelId="{1FCF4512-EBD3-45C3-82AB-E04525BC193C}" type="sibTrans" cxnId="{17099B46-A5BB-453B-88F7-949BEEA03209}">
      <dgm:prSet/>
      <dgm:spPr/>
      <dgm:t>
        <a:bodyPr/>
        <a:lstStyle/>
        <a:p>
          <a:endParaRPr lang="en-US"/>
        </a:p>
      </dgm:t>
    </dgm:pt>
    <dgm:pt modelId="{2A316EEB-9B94-4EA5-9585-D063D5235D0A}">
      <dgm:prSet/>
      <dgm:spPr/>
      <dgm:t>
        <a:bodyPr/>
        <a:lstStyle/>
        <a:p>
          <a:pPr>
            <a:defRPr cap="all"/>
          </a:pPr>
          <a:r>
            <a:rPr lang="en-GB"/>
            <a:t>77% used own transport while 23% walked (n = 22)</a:t>
          </a:r>
          <a:endParaRPr lang="en-US"/>
        </a:p>
      </dgm:t>
    </dgm:pt>
    <dgm:pt modelId="{13FBB5DA-F2CC-48FD-ADC0-5170524C07CD}" type="parTrans" cxnId="{2B1C6F26-BC4A-4724-8941-DF6044309A32}">
      <dgm:prSet/>
      <dgm:spPr/>
      <dgm:t>
        <a:bodyPr/>
        <a:lstStyle/>
        <a:p>
          <a:endParaRPr lang="en-US"/>
        </a:p>
      </dgm:t>
    </dgm:pt>
    <dgm:pt modelId="{47EA66CB-E586-4597-BD6D-D52C330E1CF7}" type="sibTrans" cxnId="{2B1C6F26-BC4A-4724-8941-DF6044309A32}">
      <dgm:prSet/>
      <dgm:spPr/>
      <dgm:t>
        <a:bodyPr/>
        <a:lstStyle/>
        <a:p>
          <a:endParaRPr lang="en-US"/>
        </a:p>
      </dgm:t>
    </dgm:pt>
    <dgm:pt modelId="{19B7F9B8-FA91-41AE-B49F-55FF19DEBAA8}">
      <dgm:prSet/>
      <dgm:spPr/>
      <dgm:t>
        <a:bodyPr/>
        <a:lstStyle/>
        <a:p>
          <a:pPr>
            <a:defRPr cap="all"/>
          </a:pPr>
          <a:r>
            <a:rPr lang="en-GB"/>
            <a:t>No respondents used public transport</a:t>
          </a:r>
          <a:endParaRPr lang="en-US"/>
        </a:p>
      </dgm:t>
    </dgm:pt>
    <dgm:pt modelId="{3061F54D-552A-43BA-A35B-17F6197E355F}" type="parTrans" cxnId="{254FF0C9-F124-410C-8AEF-A9ADDC1FB88D}">
      <dgm:prSet/>
      <dgm:spPr/>
      <dgm:t>
        <a:bodyPr/>
        <a:lstStyle/>
        <a:p>
          <a:endParaRPr lang="en-US"/>
        </a:p>
      </dgm:t>
    </dgm:pt>
    <dgm:pt modelId="{8069EBBF-F235-4983-8F57-BE882B2FE030}" type="sibTrans" cxnId="{254FF0C9-F124-410C-8AEF-A9ADDC1FB88D}">
      <dgm:prSet/>
      <dgm:spPr/>
      <dgm:t>
        <a:bodyPr/>
        <a:lstStyle/>
        <a:p>
          <a:endParaRPr lang="en-US"/>
        </a:p>
      </dgm:t>
    </dgm:pt>
    <dgm:pt modelId="{868D35F6-C1AF-47A5-A989-0FB93C301948}" type="pres">
      <dgm:prSet presAssocID="{6E9EEE01-D9E9-4673-8F1D-FA8ACDB0E901}" presName="root" presStyleCnt="0">
        <dgm:presLayoutVars>
          <dgm:dir/>
          <dgm:resizeHandles val="exact"/>
        </dgm:presLayoutVars>
      </dgm:prSet>
      <dgm:spPr/>
    </dgm:pt>
    <dgm:pt modelId="{2ABEA0E9-0774-4A8E-9811-E6184E81124D}" type="pres">
      <dgm:prSet presAssocID="{8C657909-4FF0-4EC7-AB91-97AA93D2F2CD}" presName="compNode" presStyleCnt="0"/>
      <dgm:spPr/>
    </dgm:pt>
    <dgm:pt modelId="{2B94DDCA-85B1-431D-8B22-6D597417BB4A}" type="pres">
      <dgm:prSet presAssocID="{8C657909-4FF0-4EC7-AB91-97AA93D2F2CD}" presName="iconBgRect" presStyleLbl="bgShp" presStyleIdx="0" presStyleCnt="3"/>
      <dgm:spPr/>
    </dgm:pt>
    <dgm:pt modelId="{E0B0521C-AACD-41CA-B8A3-AE9816961C47}" type="pres">
      <dgm:prSet presAssocID="{8C657909-4FF0-4EC7-AB91-97AA93D2F2CD}"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Blackboard"/>
        </a:ext>
      </dgm:extLst>
    </dgm:pt>
    <dgm:pt modelId="{18AD38D5-37F8-4810-AAC9-D023ACBD2B1A}" type="pres">
      <dgm:prSet presAssocID="{8C657909-4FF0-4EC7-AB91-97AA93D2F2CD}" presName="spaceRect" presStyleCnt="0"/>
      <dgm:spPr/>
    </dgm:pt>
    <dgm:pt modelId="{18237887-21F6-4F85-AAD6-13F597B37F99}" type="pres">
      <dgm:prSet presAssocID="{8C657909-4FF0-4EC7-AB91-97AA93D2F2CD}" presName="textRect" presStyleLbl="revTx" presStyleIdx="0" presStyleCnt="3">
        <dgm:presLayoutVars>
          <dgm:chMax val="1"/>
          <dgm:chPref val="1"/>
        </dgm:presLayoutVars>
      </dgm:prSet>
      <dgm:spPr/>
    </dgm:pt>
    <dgm:pt modelId="{36FB30C2-4C69-4F4B-B650-53A70A17AAA7}" type="pres">
      <dgm:prSet presAssocID="{1FCF4512-EBD3-45C3-82AB-E04525BC193C}" presName="sibTrans" presStyleCnt="0"/>
      <dgm:spPr/>
    </dgm:pt>
    <dgm:pt modelId="{45188EDF-5C78-4B3D-8074-A3D38030488A}" type="pres">
      <dgm:prSet presAssocID="{2A316EEB-9B94-4EA5-9585-D063D5235D0A}" presName="compNode" presStyleCnt="0"/>
      <dgm:spPr/>
    </dgm:pt>
    <dgm:pt modelId="{426F0317-7AB3-41A1-BBC3-F893C037858F}" type="pres">
      <dgm:prSet presAssocID="{2A316EEB-9B94-4EA5-9585-D063D5235D0A}" presName="iconBgRect" presStyleLbl="bgShp" presStyleIdx="1" presStyleCnt="3"/>
      <dgm:spPr/>
    </dgm:pt>
    <dgm:pt modelId="{8BF30E96-BD12-4529-93A7-D574939B511D}" type="pres">
      <dgm:prSet presAssocID="{2A316EEB-9B94-4EA5-9585-D063D5235D0A}"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ar"/>
        </a:ext>
      </dgm:extLst>
    </dgm:pt>
    <dgm:pt modelId="{7DED1D0F-90A6-4F15-98BA-184206E7C4E9}" type="pres">
      <dgm:prSet presAssocID="{2A316EEB-9B94-4EA5-9585-D063D5235D0A}" presName="spaceRect" presStyleCnt="0"/>
      <dgm:spPr/>
    </dgm:pt>
    <dgm:pt modelId="{4A261E78-048B-4DAF-97CC-A18994BAAF08}" type="pres">
      <dgm:prSet presAssocID="{2A316EEB-9B94-4EA5-9585-D063D5235D0A}" presName="textRect" presStyleLbl="revTx" presStyleIdx="1" presStyleCnt="3">
        <dgm:presLayoutVars>
          <dgm:chMax val="1"/>
          <dgm:chPref val="1"/>
        </dgm:presLayoutVars>
      </dgm:prSet>
      <dgm:spPr/>
    </dgm:pt>
    <dgm:pt modelId="{9E1C7852-2F65-4DA4-A8A9-64F899891F59}" type="pres">
      <dgm:prSet presAssocID="{47EA66CB-E586-4597-BD6D-D52C330E1CF7}" presName="sibTrans" presStyleCnt="0"/>
      <dgm:spPr/>
    </dgm:pt>
    <dgm:pt modelId="{664388D3-F02A-4FAE-8DFE-F465644A100B}" type="pres">
      <dgm:prSet presAssocID="{19B7F9B8-FA91-41AE-B49F-55FF19DEBAA8}" presName="compNode" presStyleCnt="0"/>
      <dgm:spPr/>
    </dgm:pt>
    <dgm:pt modelId="{F2735E29-BADE-461F-9639-35122A1C26F0}" type="pres">
      <dgm:prSet presAssocID="{19B7F9B8-FA91-41AE-B49F-55FF19DEBAA8}" presName="iconBgRect" presStyleLbl="bgShp" presStyleIdx="2" presStyleCnt="3"/>
      <dgm:spPr/>
    </dgm:pt>
    <dgm:pt modelId="{621357CF-9659-4E65-8E67-26C5A5261FF1}" type="pres">
      <dgm:prSet presAssocID="{19B7F9B8-FA91-41AE-B49F-55FF19DEBAA8}"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Bus"/>
        </a:ext>
      </dgm:extLst>
    </dgm:pt>
    <dgm:pt modelId="{9620A11B-A87C-42DF-9BDD-AAE995663F48}" type="pres">
      <dgm:prSet presAssocID="{19B7F9B8-FA91-41AE-B49F-55FF19DEBAA8}" presName="spaceRect" presStyleCnt="0"/>
      <dgm:spPr/>
    </dgm:pt>
    <dgm:pt modelId="{729C9173-8DC5-4A39-B6EB-CE0E0CFD4FA4}" type="pres">
      <dgm:prSet presAssocID="{19B7F9B8-FA91-41AE-B49F-55FF19DEBAA8}" presName="textRect" presStyleLbl="revTx" presStyleIdx="2" presStyleCnt="3">
        <dgm:presLayoutVars>
          <dgm:chMax val="1"/>
          <dgm:chPref val="1"/>
        </dgm:presLayoutVars>
      </dgm:prSet>
      <dgm:spPr/>
    </dgm:pt>
  </dgm:ptLst>
  <dgm:cxnLst>
    <dgm:cxn modelId="{2B1C6F26-BC4A-4724-8941-DF6044309A32}" srcId="{6E9EEE01-D9E9-4673-8F1D-FA8ACDB0E901}" destId="{2A316EEB-9B94-4EA5-9585-D063D5235D0A}" srcOrd="1" destOrd="0" parTransId="{13FBB5DA-F2CC-48FD-ADC0-5170524C07CD}" sibTransId="{47EA66CB-E586-4597-BD6D-D52C330E1CF7}"/>
    <dgm:cxn modelId="{17099B46-A5BB-453B-88F7-949BEEA03209}" srcId="{6E9EEE01-D9E9-4673-8F1D-FA8ACDB0E901}" destId="{8C657909-4FF0-4EC7-AB91-97AA93D2F2CD}" srcOrd="0" destOrd="0" parTransId="{0A0320EA-9421-4DAE-9949-B4B4B0FE9D99}" sibTransId="{1FCF4512-EBD3-45C3-82AB-E04525BC193C}"/>
    <dgm:cxn modelId="{2A69B06D-A5E8-4417-921B-661BF24F1E3B}" type="presOf" srcId="{2A316EEB-9B94-4EA5-9585-D063D5235D0A}" destId="{4A261E78-048B-4DAF-97CC-A18994BAAF08}" srcOrd="0" destOrd="0" presId="urn:microsoft.com/office/officeart/2018/5/layout/IconCircleLabelList"/>
    <dgm:cxn modelId="{9D030685-4069-4B33-83D3-F999D4B74219}" type="presOf" srcId="{8C657909-4FF0-4EC7-AB91-97AA93D2F2CD}" destId="{18237887-21F6-4F85-AAD6-13F597B37F99}" srcOrd="0" destOrd="0" presId="urn:microsoft.com/office/officeart/2018/5/layout/IconCircleLabelList"/>
    <dgm:cxn modelId="{AE8EED96-3769-4194-B43A-EA1161387104}" type="presOf" srcId="{6E9EEE01-D9E9-4673-8F1D-FA8ACDB0E901}" destId="{868D35F6-C1AF-47A5-A989-0FB93C301948}" srcOrd="0" destOrd="0" presId="urn:microsoft.com/office/officeart/2018/5/layout/IconCircleLabelList"/>
    <dgm:cxn modelId="{254FF0C9-F124-410C-8AEF-A9ADDC1FB88D}" srcId="{6E9EEE01-D9E9-4673-8F1D-FA8ACDB0E901}" destId="{19B7F9B8-FA91-41AE-B49F-55FF19DEBAA8}" srcOrd="2" destOrd="0" parTransId="{3061F54D-552A-43BA-A35B-17F6197E355F}" sibTransId="{8069EBBF-F235-4983-8F57-BE882B2FE030}"/>
    <dgm:cxn modelId="{325C4FEE-7232-4801-9F90-3C0EC2EFCE05}" type="presOf" srcId="{19B7F9B8-FA91-41AE-B49F-55FF19DEBAA8}" destId="{729C9173-8DC5-4A39-B6EB-CE0E0CFD4FA4}" srcOrd="0" destOrd="0" presId="urn:microsoft.com/office/officeart/2018/5/layout/IconCircleLabelList"/>
    <dgm:cxn modelId="{8061CC3D-637E-492E-8F2C-77BC26682736}" type="presParOf" srcId="{868D35F6-C1AF-47A5-A989-0FB93C301948}" destId="{2ABEA0E9-0774-4A8E-9811-E6184E81124D}" srcOrd="0" destOrd="0" presId="urn:microsoft.com/office/officeart/2018/5/layout/IconCircleLabelList"/>
    <dgm:cxn modelId="{D8A756DF-5CA3-4642-8946-C766E20EBF43}" type="presParOf" srcId="{2ABEA0E9-0774-4A8E-9811-E6184E81124D}" destId="{2B94DDCA-85B1-431D-8B22-6D597417BB4A}" srcOrd="0" destOrd="0" presId="urn:microsoft.com/office/officeart/2018/5/layout/IconCircleLabelList"/>
    <dgm:cxn modelId="{F3FBBBA1-C8EE-4422-9F4D-7CF18103DC13}" type="presParOf" srcId="{2ABEA0E9-0774-4A8E-9811-E6184E81124D}" destId="{E0B0521C-AACD-41CA-B8A3-AE9816961C47}" srcOrd="1" destOrd="0" presId="urn:microsoft.com/office/officeart/2018/5/layout/IconCircleLabelList"/>
    <dgm:cxn modelId="{1851F449-85FB-44A8-83F7-3ECDD4EFA214}" type="presParOf" srcId="{2ABEA0E9-0774-4A8E-9811-E6184E81124D}" destId="{18AD38D5-37F8-4810-AAC9-D023ACBD2B1A}" srcOrd="2" destOrd="0" presId="urn:microsoft.com/office/officeart/2018/5/layout/IconCircleLabelList"/>
    <dgm:cxn modelId="{87F4C7DB-6087-440F-A8F5-52B251748222}" type="presParOf" srcId="{2ABEA0E9-0774-4A8E-9811-E6184E81124D}" destId="{18237887-21F6-4F85-AAD6-13F597B37F99}" srcOrd="3" destOrd="0" presId="urn:microsoft.com/office/officeart/2018/5/layout/IconCircleLabelList"/>
    <dgm:cxn modelId="{802901A5-7F39-46CE-9CDC-ED924B9F5304}" type="presParOf" srcId="{868D35F6-C1AF-47A5-A989-0FB93C301948}" destId="{36FB30C2-4C69-4F4B-B650-53A70A17AAA7}" srcOrd="1" destOrd="0" presId="urn:microsoft.com/office/officeart/2018/5/layout/IconCircleLabelList"/>
    <dgm:cxn modelId="{31239D5C-9FC8-4567-85C4-E5D80E0E23A5}" type="presParOf" srcId="{868D35F6-C1AF-47A5-A989-0FB93C301948}" destId="{45188EDF-5C78-4B3D-8074-A3D38030488A}" srcOrd="2" destOrd="0" presId="urn:microsoft.com/office/officeart/2018/5/layout/IconCircleLabelList"/>
    <dgm:cxn modelId="{8A82579C-5940-46D5-892A-A9D11F913B8C}" type="presParOf" srcId="{45188EDF-5C78-4B3D-8074-A3D38030488A}" destId="{426F0317-7AB3-41A1-BBC3-F893C037858F}" srcOrd="0" destOrd="0" presId="urn:microsoft.com/office/officeart/2018/5/layout/IconCircleLabelList"/>
    <dgm:cxn modelId="{4EBF9E69-D772-4F6C-AAA0-6EA1B43FE5C7}" type="presParOf" srcId="{45188EDF-5C78-4B3D-8074-A3D38030488A}" destId="{8BF30E96-BD12-4529-93A7-D574939B511D}" srcOrd="1" destOrd="0" presId="urn:microsoft.com/office/officeart/2018/5/layout/IconCircleLabelList"/>
    <dgm:cxn modelId="{24160EA5-07A3-410E-B95B-6106694A4A3B}" type="presParOf" srcId="{45188EDF-5C78-4B3D-8074-A3D38030488A}" destId="{7DED1D0F-90A6-4F15-98BA-184206E7C4E9}" srcOrd="2" destOrd="0" presId="urn:microsoft.com/office/officeart/2018/5/layout/IconCircleLabelList"/>
    <dgm:cxn modelId="{935ED1FC-65A4-4117-9C41-AA0F017C44F9}" type="presParOf" srcId="{45188EDF-5C78-4B3D-8074-A3D38030488A}" destId="{4A261E78-048B-4DAF-97CC-A18994BAAF08}" srcOrd="3" destOrd="0" presId="urn:microsoft.com/office/officeart/2018/5/layout/IconCircleLabelList"/>
    <dgm:cxn modelId="{87A4001F-12EC-4EFB-83A9-256F2320BCFF}" type="presParOf" srcId="{868D35F6-C1AF-47A5-A989-0FB93C301948}" destId="{9E1C7852-2F65-4DA4-A8A9-64F899891F59}" srcOrd="3" destOrd="0" presId="urn:microsoft.com/office/officeart/2018/5/layout/IconCircleLabelList"/>
    <dgm:cxn modelId="{FF62103C-B2B7-44CC-9557-D87F106D08EA}" type="presParOf" srcId="{868D35F6-C1AF-47A5-A989-0FB93C301948}" destId="{664388D3-F02A-4FAE-8DFE-F465644A100B}" srcOrd="4" destOrd="0" presId="urn:microsoft.com/office/officeart/2018/5/layout/IconCircleLabelList"/>
    <dgm:cxn modelId="{F2736C80-037A-418C-A93D-5BAAAE0419D1}" type="presParOf" srcId="{664388D3-F02A-4FAE-8DFE-F465644A100B}" destId="{F2735E29-BADE-461F-9639-35122A1C26F0}" srcOrd="0" destOrd="0" presId="urn:microsoft.com/office/officeart/2018/5/layout/IconCircleLabelList"/>
    <dgm:cxn modelId="{6D83EC76-A8C6-45A3-B30B-40585D1B138F}" type="presParOf" srcId="{664388D3-F02A-4FAE-8DFE-F465644A100B}" destId="{621357CF-9659-4E65-8E67-26C5A5261FF1}" srcOrd="1" destOrd="0" presId="urn:microsoft.com/office/officeart/2018/5/layout/IconCircleLabelList"/>
    <dgm:cxn modelId="{27089620-6E9E-4897-8670-AF9B8E14D76E}" type="presParOf" srcId="{664388D3-F02A-4FAE-8DFE-F465644A100B}" destId="{9620A11B-A87C-42DF-9BDD-AAE995663F48}" srcOrd="2" destOrd="0" presId="urn:microsoft.com/office/officeart/2018/5/layout/IconCircleLabelList"/>
    <dgm:cxn modelId="{36F9649B-7DA3-493B-9167-060447341D46}" type="presParOf" srcId="{664388D3-F02A-4FAE-8DFE-F465644A100B}" destId="{729C9173-8DC5-4A39-B6EB-CE0E0CFD4FA4}"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42D528-B13F-4677-B8C3-52D9FA5B7CD6}">
      <dsp:nvSpPr>
        <dsp:cNvPr id="0" name=""/>
        <dsp:cNvSpPr/>
      </dsp:nvSpPr>
      <dsp:spPr>
        <a:xfrm>
          <a:off x="0" y="531"/>
          <a:ext cx="619252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AE39D2-BF4C-46C6-9310-667490B33A03}">
      <dsp:nvSpPr>
        <dsp:cNvPr id="0" name=""/>
        <dsp:cNvSpPr/>
      </dsp:nvSpPr>
      <dsp:spPr>
        <a:xfrm>
          <a:off x="375988" y="280191"/>
          <a:ext cx="683614" cy="68361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5E3833-FE22-4112-85F3-949808BDCA65}">
      <dsp:nvSpPr>
        <dsp:cNvPr id="0" name=""/>
        <dsp:cNvSpPr/>
      </dsp:nvSpPr>
      <dsp:spPr>
        <a:xfrm>
          <a:off x="1435590" y="531"/>
          <a:ext cx="475692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GB" sz="2100" kern="1200" dirty="0"/>
            <a:t>“Please rate the experience you’ve had today” – 4.67/5 (n=27)</a:t>
          </a:r>
          <a:endParaRPr lang="en-US" sz="2100" kern="1200" dirty="0"/>
        </a:p>
      </dsp:txBody>
      <dsp:txXfrm>
        <a:off x="1435590" y="531"/>
        <a:ext cx="4756929" cy="1242935"/>
      </dsp:txXfrm>
    </dsp:sp>
    <dsp:sp modelId="{F15260DA-2CB8-468F-8602-A08B1A38FDAF}">
      <dsp:nvSpPr>
        <dsp:cNvPr id="0" name=""/>
        <dsp:cNvSpPr/>
      </dsp:nvSpPr>
      <dsp:spPr>
        <a:xfrm>
          <a:off x="0" y="1554201"/>
          <a:ext cx="619252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9130F1-F44F-4195-A965-510C20F7B99C}">
      <dsp:nvSpPr>
        <dsp:cNvPr id="0" name=""/>
        <dsp:cNvSpPr/>
      </dsp:nvSpPr>
      <dsp:spPr>
        <a:xfrm>
          <a:off x="375988" y="1833861"/>
          <a:ext cx="683614" cy="68361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F096B3-211E-4418-B357-C25760B54BDA}">
      <dsp:nvSpPr>
        <dsp:cNvPr id="0" name=""/>
        <dsp:cNvSpPr/>
      </dsp:nvSpPr>
      <dsp:spPr>
        <a:xfrm>
          <a:off x="1435590" y="1554201"/>
          <a:ext cx="475692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GB" sz="2100" kern="1200" dirty="0"/>
            <a:t>“How much effort was made to what was most important to you?” – 4.79/5 (n=24) </a:t>
          </a:r>
          <a:endParaRPr lang="en-US" sz="2100" kern="1200" dirty="0"/>
        </a:p>
      </dsp:txBody>
      <dsp:txXfrm>
        <a:off x="1435590" y="1554201"/>
        <a:ext cx="4756929" cy="1242935"/>
      </dsp:txXfrm>
    </dsp:sp>
    <dsp:sp modelId="{8CF04E7B-9F8E-4884-810D-8E9AFE23E919}">
      <dsp:nvSpPr>
        <dsp:cNvPr id="0" name=""/>
        <dsp:cNvSpPr/>
      </dsp:nvSpPr>
      <dsp:spPr>
        <a:xfrm>
          <a:off x="0" y="3107870"/>
          <a:ext cx="6192520" cy="1242935"/>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81329-5478-4B57-990A-42BE4881FA2B}">
      <dsp:nvSpPr>
        <dsp:cNvPr id="0" name=""/>
        <dsp:cNvSpPr/>
      </dsp:nvSpPr>
      <dsp:spPr>
        <a:xfrm>
          <a:off x="375988" y="3387531"/>
          <a:ext cx="683614" cy="683614"/>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D75E3A-1CD8-4048-944F-E21F4ABC8930}">
      <dsp:nvSpPr>
        <dsp:cNvPr id="0" name=""/>
        <dsp:cNvSpPr/>
      </dsp:nvSpPr>
      <dsp:spPr>
        <a:xfrm>
          <a:off x="1435590" y="3107870"/>
          <a:ext cx="475692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933450">
            <a:lnSpc>
              <a:spcPct val="100000"/>
            </a:lnSpc>
            <a:spcBef>
              <a:spcPct val="0"/>
            </a:spcBef>
            <a:spcAft>
              <a:spcPct val="35000"/>
            </a:spcAft>
            <a:buNone/>
          </a:pPr>
          <a:r>
            <a:rPr lang="en-GB" sz="2100" kern="1200" dirty="0"/>
            <a:t>92% of attendees would recommend CADs to a friend of family member (“very likely” = 81%, n=26)</a:t>
          </a:r>
          <a:endParaRPr lang="en-US" sz="2100" kern="1200" dirty="0"/>
        </a:p>
      </dsp:txBody>
      <dsp:txXfrm>
        <a:off x="1435590" y="3107870"/>
        <a:ext cx="4756929" cy="12429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A4C5CA-E8D6-4AC4-B600-F94939804DC8}">
      <dsp:nvSpPr>
        <dsp:cNvPr id="0" name=""/>
        <dsp:cNvSpPr/>
      </dsp:nvSpPr>
      <dsp:spPr>
        <a:xfrm>
          <a:off x="0" y="5520"/>
          <a:ext cx="7221717" cy="62562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345D03-4EED-4A62-9304-59F0EBD77ECC}">
      <dsp:nvSpPr>
        <dsp:cNvPr id="0" name=""/>
        <dsp:cNvSpPr/>
      </dsp:nvSpPr>
      <dsp:spPr>
        <a:xfrm>
          <a:off x="189252" y="146287"/>
          <a:ext cx="344431" cy="344095"/>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ECA80E1-1E3E-4FF4-93C0-2E3D1FC06BD8}">
      <dsp:nvSpPr>
        <dsp:cNvPr id="0" name=""/>
        <dsp:cNvSpPr/>
      </dsp:nvSpPr>
      <dsp:spPr>
        <a:xfrm>
          <a:off x="722937" y="5520"/>
          <a:ext cx="6444592" cy="7233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58" tIns="76558" rIns="76558" bIns="76558" numCol="1" spcCol="1270" anchor="ctr" anchorCtr="0">
          <a:noAutofit/>
        </a:bodyPr>
        <a:lstStyle/>
        <a:p>
          <a:pPr marL="0" lvl="0" indent="0" algn="l" defTabSz="622300">
            <a:lnSpc>
              <a:spcPct val="100000"/>
            </a:lnSpc>
            <a:spcBef>
              <a:spcPct val="0"/>
            </a:spcBef>
            <a:spcAft>
              <a:spcPct val="35000"/>
            </a:spcAft>
            <a:buNone/>
          </a:pPr>
          <a:r>
            <a:rPr lang="en-GB" sz="1400" kern="1200" dirty="0"/>
            <a:t>My understanding of the key factors influencing good mental health and wellbeing is better than before – 76.2% (“much better” = 23.8%, “a bit better” = 52.4%, n = 21)</a:t>
          </a:r>
          <a:endParaRPr lang="en-US" sz="1400" kern="1200" dirty="0"/>
        </a:p>
      </dsp:txBody>
      <dsp:txXfrm>
        <a:off x="722937" y="5520"/>
        <a:ext cx="6444592" cy="723382"/>
      </dsp:txXfrm>
    </dsp:sp>
    <dsp:sp modelId="{AC3DE016-4501-4F9A-98B7-4E79667A0B42}">
      <dsp:nvSpPr>
        <dsp:cNvPr id="0" name=""/>
        <dsp:cNvSpPr/>
      </dsp:nvSpPr>
      <dsp:spPr>
        <a:xfrm>
          <a:off x="0" y="909749"/>
          <a:ext cx="7221717" cy="62562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C9DB06-889C-4AD2-9D27-8D0E772BEDD2}">
      <dsp:nvSpPr>
        <dsp:cNvPr id="0" name=""/>
        <dsp:cNvSpPr/>
      </dsp:nvSpPr>
      <dsp:spPr>
        <a:xfrm>
          <a:off x="189252" y="1050515"/>
          <a:ext cx="344431" cy="344095"/>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A7804D-91B5-4E4E-9DD9-7F924493AA40}">
      <dsp:nvSpPr>
        <dsp:cNvPr id="0" name=""/>
        <dsp:cNvSpPr/>
      </dsp:nvSpPr>
      <dsp:spPr>
        <a:xfrm>
          <a:off x="722937" y="909749"/>
          <a:ext cx="6444592" cy="7233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58" tIns="76558" rIns="76558" bIns="76558" numCol="1" spcCol="1270" anchor="ctr" anchorCtr="0">
          <a:noAutofit/>
        </a:bodyPr>
        <a:lstStyle/>
        <a:p>
          <a:pPr marL="0" lvl="0" indent="0" algn="l" defTabSz="622300">
            <a:lnSpc>
              <a:spcPct val="100000"/>
            </a:lnSpc>
            <a:spcBef>
              <a:spcPct val="0"/>
            </a:spcBef>
            <a:spcAft>
              <a:spcPct val="35000"/>
            </a:spcAft>
            <a:buNone/>
          </a:pPr>
          <a:r>
            <a:rPr lang="en-GB" sz="1400" kern="1200" dirty="0"/>
            <a:t>My knowledge of the tools that can help support my wellbeing is better than before – 85% (“much better” = 45%, “a bit better” = 40%, n = 20)</a:t>
          </a:r>
          <a:endParaRPr lang="en-US" sz="1400" kern="1200" dirty="0"/>
        </a:p>
      </dsp:txBody>
      <dsp:txXfrm>
        <a:off x="722937" y="909749"/>
        <a:ext cx="6444592" cy="723382"/>
      </dsp:txXfrm>
    </dsp:sp>
    <dsp:sp modelId="{704B4E7F-8785-4506-AA30-D4CFF35AE5C8}">
      <dsp:nvSpPr>
        <dsp:cNvPr id="0" name=""/>
        <dsp:cNvSpPr/>
      </dsp:nvSpPr>
      <dsp:spPr>
        <a:xfrm>
          <a:off x="0" y="1813977"/>
          <a:ext cx="7221717" cy="62562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40442C9-0603-486A-B0B4-F1DCB30139C0}">
      <dsp:nvSpPr>
        <dsp:cNvPr id="0" name=""/>
        <dsp:cNvSpPr/>
      </dsp:nvSpPr>
      <dsp:spPr>
        <a:xfrm>
          <a:off x="189252" y="1954744"/>
          <a:ext cx="344431" cy="344095"/>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AC1CC5-C45D-4D7A-B464-BF7E9B695C46}">
      <dsp:nvSpPr>
        <dsp:cNvPr id="0" name=""/>
        <dsp:cNvSpPr/>
      </dsp:nvSpPr>
      <dsp:spPr>
        <a:xfrm>
          <a:off x="722937" y="1813977"/>
          <a:ext cx="6444592" cy="7233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58" tIns="76558" rIns="76558" bIns="76558" numCol="1" spcCol="1270" anchor="ctr" anchorCtr="0">
          <a:noAutofit/>
        </a:bodyPr>
        <a:lstStyle/>
        <a:p>
          <a:pPr marL="0" lvl="0" indent="0" algn="l" defTabSz="622300">
            <a:lnSpc>
              <a:spcPct val="100000"/>
            </a:lnSpc>
            <a:spcBef>
              <a:spcPct val="0"/>
            </a:spcBef>
            <a:spcAft>
              <a:spcPct val="35000"/>
            </a:spcAft>
            <a:buNone/>
          </a:pPr>
          <a:r>
            <a:rPr lang="en-GB" sz="1400" kern="1200" dirty="0"/>
            <a:t>My knowledge about other services &amp; support that can help me achieve good wellbeing is better than before – 95% (“much better” = 65%, “a bit better = 30%, n = 20)</a:t>
          </a:r>
          <a:endParaRPr lang="en-US" sz="1400" kern="1200" dirty="0"/>
        </a:p>
      </dsp:txBody>
      <dsp:txXfrm>
        <a:off x="722937" y="1813977"/>
        <a:ext cx="6444592" cy="723382"/>
      </dsp:txXfrm>
    </dsp:sp>
    <dsp:sp modelId="{6DF952BA-313F-40F5-95FB-8D048114B5B0}">
      <dsp:nvSpPr>
        <dsp:cNvPr id="0" name=""/>
        <dsp:cNvSpPr/>
      </dsp:nvSpPr>
      <dsp:spPr>
        <a:xfrm>
          <a:off x="0" y="2718206"/>
          <a:ext cx="7221717" cy="62562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08E6028-284D-4940-911A-325390B92B11}">
      <dsp:nvSpPr>
        <dsp:cNvPr id="0" name=""/>
        <dsp:cNvSpPr/>
      </dsp:nvSpPr>
      <dsp:spPr>
        <a:xfrm>
          <a:off x="189252" y="2858972"/>
          <a:ext cx="344431" cy="344095"/>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DA26DC-2762-4E67-813D-F5D205371198}">
      <dsp:nvSpPr>
        <dsp:cNvPr id="0" name=""/>
        <dsp:cNvSpPr/>
      </dsp:nvSpPr>
      <dsp:spPr>
        <a:xfrm>
          <a:off x="722937" y="2718206"/>
          <a:ext cx="6444592" cy="7233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58" tIns="76558" rIns="76558" bIns="76558" numCol="1" spcCol="1270" anchor="ctr" anchorCtr="0">
          <a:noAutofit/>
        </a:bodyPr>
        <a:lstStyle/>
        <a:p>
          <a:pPr marL="0" lvl="0" indent="0" algn="l" defTabSz="622300">
            <a:lnSpc>
              <a:spcPct val="100000"/>
            </a:lnSpc>
            <a:spcBef>
              <a:spcPct val="0"/>
            </a:spcBef>
            <a:spcAft>
              <a:spcPct val="35000"/>
            </a:spcAft>
            <a:buNone/>
          </a:pPr>
          <a:r>
            <a:rPr lang="en-GB" sz="1400" kern="1200" dirty="0"/>
            <a:t>My confidence in managing my wellbeing is better than before – 76.2% (“much better” = 33.3%, “a bit better” = 42.9%, n = 21)</a:t>
          </a:r>
          <a:endParaRPr lang="en-US" sz="1400" kern="1200" dirty="0"/>
        </a:p>
      </dsp:txBody>
      <dsp:txXfrm>
        <a:off x="722937" y="2718206"/>
        <a:ext cx="6444592" cy="723382"/>
      </dsp:txXfrm>
    </dsp:sp>
    <dsp:sp modelId="{79DE52C9-562C-44CC-A62A-3D58255E23C0}">
      <dsp:nvSpPr>
        <dsp:cNvPr id="0" name=""/>
        <dsp:cNvSpPr/>
      </dsp:nvSpPr>
      <dsp:spPr>
        <a:xfrm>
          <a:off x="0" y="3622434"/>
          <a:ext cx="7221717" cy="62562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8C64D4A-04F7-497E-9BF2-180D06C1D207}">
      <dsp:nvSpPr>
        <dsp:cNvPr id="0" name=""/>
        <dsp:cNvSpPr/>
      </dsp:nvSpPr>
      <dsp:spPr>
        <a:xfrm>
          <a:off x="189252" y="3763200"/>
          <a:ext cx="344431" cy="344095"/>
        </a:xfrm>
        <a:prstGeom prst="rect">
          <a:avLst/>
        </a:prstGeom>
        <a:blipFill>
          <a:blip xmlns:r="http://schemas.openxmlformats.org/officeDocument/2006/relationships"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BC34CB-6BDC-405B-9EE9-185E8CC38EA0}">
      <dsp:nvSpPr>
        <dsp:cNvPr id="0" name=""/>
        <dsp:cNvSpPr/>
      </dsp:nvSpPr>
      <dsp:spPr>
        <a:xfrm>
          <a:off x="722937" y="3622434"/>
          <a:ext cx="6444592" cy="7233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558" tIns="76558" rIns="76558" bIns="76558" numCol="1" spcCol="1270" anchor="ctr" anchorCtr="0">
          <a:noAutofit/>
        </a:bodyPr>
        <a:lstStyle/>
        <a:p>
          <a:pPr marL="0" lvl="0" indent="0" algn="l" defTabSz="622300">
            <a:lnSpc>
              <a:spcPct val="100000"/>
            </a:lnSpc>
            <a:spcBef>
              <a:spcPct val="0"/>
            </a:spcBef>
            <a:spcAft>
              <a:spcPct val="35000"/>
            </a:spcAft>
            <a:buNone/>
          </a:pPr>
          <a:r>
            <a:rPr lang="en-GB" sz="1400" kern="1200" dirty="0"/>
            <a:t>My confidence in accessing services &amp; support is better than before – 90% (“much better” = 55%, “a bit better” = 35%, n = 20)</a:t>
          </a:r>
          <a:endParaRPr lang="en-US" sz="1400" kern="1200" dirty="0"/>
        </a:p>
      </dsp:txBody>
      <dsp:txXfrm>
        <a:off x="722937" y="3622434"/>
        <a:ext cx="6444592" cy="7233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94DDCA-85B1-431D-8B22-6D597417BB4A}">
      <dsp:nvSpPr>
        <dsp:cNvPr id="0" name=""/>
        <dsp:cNvSpPr/>
      </dsp:nvSpPr>
      <dsp:spPr>
        <a:xfrm>
          <a:off x="718664" y="453902"/>
          <a:ext cx="1955812" cy="195581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B0521C-AACD-41CA-B8A3-AE9816961C47}">
      <dsp:nvSpPr>
        <dsp:cNvPr id="0" name=""/>
        <dsp:cNvSpPr/>
      </dsp:nvSpPr>
      <dsp:spPr>
        <a:xfrm>
          <a:off x="1135476" y="870714"/>
          <a:ext cx="1122187" cy="112218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8237887-21F6-4F85-AAD6-13F597B37F99}">
      <dsp:nvSpPr>
        <dsp:cNvPr id="0" name=""/>
        <dsp:cNvSpPr/>
      </dsp:nvSpPr>
      <dsp:spPr>
        <a:xfrm>
          <a:off x="93445" y="3018902"/>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Only 3 respondents (18%) were aware that THinC could organise transport (n = 17)</a:t>
          </a:r>
          <a:endParaRPr lang="en-US" sz="1700" kern="1200"/>
        </a:p>
      </dsp:txBody>
      <dsp:txXfrm>
        <a:off x="93445" y="3018902"/>
        <a:ext cx="3206250" cy="720000"/>
      </dsp:txXfrm>
    </dsp:sp>
    <dsp:sp modelId="{426F0317-7AB3-41A1-BBC3-F893C037858F}">
      <dsp:nvSpPr>
        <dsp:cNvPr id="0" name=""/>
        <dsp:cNvSpPr/>
      </dsp:nvSpPr>
      <dsp:spPr>
        <a:xfrm>
          <a:off x="4486008" y="453902"/>
          <a:ext cx="1955812" cy="195581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F30E96-BD12-4529-93A7-D574939B511D}">
      <dsp:nvSpPr>
        <dsp:cNvPr id="0" name=""/>
        <dsp:cNvSpPr/>
      </dsp:nvSpPr>
      <dsp:spPr>
        <a:xfrm>
          <a:off x="4902820" y="870714"/>
          <a:ext cx="1122187" cy="112218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A261E78-048B-4DAF-97CC-A18994BAAF08}">
      <dsp:nvSpPr>
        <dsp:cNvPr id="0" name=""/>
        <dsp:cNvSpPr/>
      </dsp:nvSpPr>
      <dsp:spPr>
        <a:xfrm>
          <a:off x="3860789" y="3018902"/>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77% used own transport while 23% walked (n = 22)</a:t>
          </a:r>
          <a:endParaRPr lang="en-US" sz="1700" kern="1200"/>
        </a:p>
      </dsp:txBody>
      <dsp:txXfrm>
        <a:off x="3860789" y="3018902"/>
        <a:ext cx="3206250" cy="720000"/>
      </dsp:txXfrm>
    </dsp:sp>
    <dsp:sp modelId="{F2735E29-BADE-461F-9639-35122A1C26F0}">
      <dsp:nvSpPr>
        <dsp:cNvPr id="0" name=""/>
        <dsp:cNvSpPr/>
      </dsp:nvSpPr>
      <dsp:spPr>
        <a:xfrm>
          <a:off x="8253352" y="453902"/>
          <a:ext cx="1955812" cy="195581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1357CF-9659-4E65-8E67-26C5A5261FF1}">
      <dsp:nvSpPr>
        <dsp:cNvPr id="0" name=""/>
        <dsp:cNvSpPr/>
      </dsp:nvSpPr>
      <dsp:spPr>
        <a:xfrm>
          <a:off x="8670164" y="870714"/>
          <a:ext cx="1122187" cy="112218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29C9173-8DC5-4A39-B6EB-CE0E0CFD4FA4}">
      <dsp:nvSpPr>
        <dsp:cNvPr id="0" name=""/>
        <dsp:cNvSpPr/>
      </dsp:nvSpPr>
      <dsp:spPr>
        <a:xfrm>
          <a:off x="7628133" y="3018902"/>
          <a:ext cx="3206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GB" sz="1700" kern="1200"/>
            <a:t>No respondents used public transport</a:t>
          </a:r>
          <a:endParaRPr lang="en-US" sz="1700" kern="1200"/>
        </a:p>
      </dsp:txBody>
      <dsp:txXfrm>
        <a:off x="7628133" y="3018902"/>
        <a:ext cx="320625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F566612-900E-4AA3-90FD-07E2BF389C1B}"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47CC89-AF1D-469B-B1BF-1D7CCE52990A}" type="slidenum">
              <a:rPr lang="en-GB" smtClean="0"/>
              <a:t>‹#›</a:t>
            </a:fld>
            <a:endParaRPr lang="en-GB"/>
          </a:p>
        </p:txBody>
      </p:sp>
    </p:spTree>
    <p:extLst>
      <p:ext uri="{BB962C8B-B14F-4D97-AF65-F5344CB8AC3E}">
        <p14:creationId xmlns:p14="http://schemas.microsoft.com/office/powerpoint/2010/main" val="14480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F566612-900E-4AA3-90FD-07E2BF389C1B}"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47CC89-AF1D-469B-B1BF-1D7CCE52990A}" type="slidenum">
              <a:rPr lang="en-GB" smtClean="0"/>
              <a:t>‹#›</a:t>
            </a:fld>
            <a:endParaRPr lang="en-GB"/>
          </a:p>
        </p:txBody>
      </p:sp>
    </p:spTree>
    <p:extLst>
      <p:ext uri="{BB962C8B-B14F-4D97-AF65-F5344CB8AC3E}">
        <p14:creationId xmlns:p14="http://schemas.microsoft.com/office/powerpoint/2010/main" val="380366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F566612-900E-4AA3-90FD-07E2BF389C1B}"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47CC89-AF1D-469B-B1BF-1D7CCE52990A}" type="slidenum">
              <a:rPr lang="en-GB" smtClean="0"/>
              <a:t>‹#›</a:t>
            </a:fld>
            <a:endParaRPr lang="en-GB"/>
          </a:p>
        </p:txBody>
      </p:sp>
    </p:spTree>
    <p:extLst>
      <p:ext uri="{BB962C8B-B14F-4D97-AF65-F5344CB8AC3E}">
        <p14:creationId xmlns:p14="http://schemas.microsoft.com/office/powerpoint/2010/main" val="3337209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F566612-900E-4AA3-90FD-07E2BF389C1B}"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47CC89-AF1D-469B-B1BF-1D7CCE52990A}" type="slidenum">
              <a:rPr lang="en-GB" smtClean="0"/>
              <a:t>‹#›</a:t>
            </a:fld>
            <a:endParaRPr lang="en-GB"/>
          </a:p>
        </p:txBody>
      </p:sp>
    </p:spTree>
    <p:extLst>
      <p:ext uri="{BB962C8B-B14F-4D97-AF65-F5344CB8AC3E}">
        <p14:creationId xmlns:p14="http://schemas.microsoft.com/office/powerpoint/2010/main" val="3165433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566612-900E-4AA3-90FD-07E2BF389C1B}" type="datetimeFigureOut">
              <a:rPr lang="en-GB" smtClean="0"/>
              <a:t>15/04/2026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47CC89-AF1D-469B-B1BF-1D7CCE52990A}" type="slidenum">
              <a:rPr lang="en-GB" smtClean="0"/>
              <a:t>‹#›</a:t>
            </a:fld>
            <a:endParaRPr lang="en-GB"/>
          </a:p>
        </p:txBody>
      </p:sp>
    </p:spTree>
    <p:extLst>
      <p:ext uri="{BB962C8B-B14F-4D97-AF65-F5344CB8AC3E}">
        <p14:creationId xmlns:p14="http://schemas.microsoft.com/office/powerpoint/2010/main" val="3490251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F566612-900E-4AA3-90FD-07E2BF389C1B}"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47CC89-AF1D-469B-B1BF-1D7CCE52990A}" type="slidenum">
              <a:rPr lang="en-GB" smtClean="0"/>
              <a:t>‹#›</a:t>
            </a:fld>
            <a:endParaRPr lang="en-GB"/>
          </a:p>
        </p:txBody>
      </p:sp>
    </p:spTree>
    <p:extLst>
      <p:ext uri="{BB962C8B-B14F-4D97-AF65-F5344CB8AC3E}">
        <p14:creationId xmlns:p14="http://schemas.microsoft.com/office/powerpoint/2010/main" val="3313239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F566612-900E-4AA3-90FD-07E2BF389C1B}" type="datetimeFigureOut">
              <a:rPr lang="en-GB" smtClean="0"/>
              <a:t>15/04/2026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A47CC89-AF1D-469B-B1BF-1D7CCE52990A}" type="slidenum">
              <a:rPr lang="en-GB" smtClean="0"/>
              <a:t>‹#›</a:t>
            </a:fld>
            <a:endParaRPr lang="en-GB"/>
          </a:p>
        </p:txBody>
      </p:sp>
    </p:spTree>
    <p:extLst>
      <p:ext uri="{BB962C8B-B14F-4D97-AF65-F5344CB8AC3E}">
        <p14:creationId xmlns:p14="http://schemas.microsoft.com/office/powerpoint/2010/main" val="1817964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F566612-900E-4AA3-90FD-07E2BF389C1B}" type="datetimeFigureOut">
              <a:rPr lang="en-GB" smtClean="0"/>
              <a:t>15/04/2026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A47CC89-AF1D-469B-B1BF-1D7CCE52990A}" type="slidenum">
              <a:rPr lang="en-GB" smtClean="0"/>
              <a:t>‹#›</a:t>
            </a:fld>
            <a:endParaRPr lang="en-GB"/>
          </a:p>
        </p:txBody>
      </p:sp>
    </p:spTree>
    <p:extLst>
      <p:ext uri="{BB962C8B-B14F-4D97-AF65-F5344CB8AC3E}">
        <p14:creationId xmlns:p14="http://schemas.microsoft.com/office/powerpoint/2010/main" val="2252929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566612-900E-4AA3-90FD-07E2BF389C1B}" type="datetimeFigureOut">
              <a:rPr lang="en-GB" smtClean="0"/>
              <a:t>15/04/2026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47CC89-AF1D-469B-B1BF-1D7CCE52990A}" type="slidenum">
              <a:rPr lang="en-GB" smtClean="0"/>
              <a:t>‹#›</a:t>
            </a:fld>
            <a:endParaRPr lang="en-GB"/>
          </a:p>
        </p:txBody>
      </p:sp>
    </p:spTree>
    <p:extLst>
      <p:ext uri="{BB962C8B-B14F-4D97-AF65-F5344CB8AC3E}">
        <p14:creationId xmlns:p14="http://schemas.microsoft.com/office/powerpoint/2010/main" val="873080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F566612-900E-4AA3-90FD-07E2BF389C1B}"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47CC89-AF1D-469B-B1BF-1D7CCE52990A}" type="slidenum">
              <a:rPr lang="en-GB" smtClean="0"/>
              <a:t>‹#›</a:t>
            </a:fld>
            <a:endParaRPr lang="en-GB"/>
          </a:p>
        </p:txBody>
      </p:sp>
    </p:spTree>
    <p:extLst>
      <p:ext uri="{BB962C8B-B14F-4D97-AF65-F5344CB8AC3E}">
        <p14:creationId xmlns:p14="http://schemas.microsoft.com/office/powerpoint/2010/main" val="1803532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F566612-900E-4AA3-90FD-07E2BF389C1B}" type="datetimeFigureOut">
              <a:rPr lang="en-GB" smtClean="0"/>
              <a:t>15/04/2026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47CC89-AF1D-469B-B1BF-1D7CCE52990A}" type="slidenum">
              <a:rPr lang="en-GB" smtClean="0"/>
              <a:t>‹#›</a:t>
            </a:fld>
            <a:endParaRPr lang="en-GB"/>
          </a:p>
        </p:txBody>
      </p:sp>
    </p:spTree>
    <p:extLst>
      <p:ext uri="{BB962C8B-B14F-4D97-AF65-F5344CB8AC3E}">
        <p14:creationId xmlns:p14="http://schemas.microsoft.com/office/powerpoint/2010/main" val="3556429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566612-900E-4AA3-90FD-07E2BF389C1B}" type="datetimeFigureOut">
              <a:rPr lang="en-GB" smtClean="0"/>
              <a:t>15/04/2026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7CC89-AF1D-469B-B1BF-1D7CCE52990A}" type="slidenum">
              <a:rPr lang="en-GB" smtClean="0"/>
              <a:t>‹#›</a:t>
            </a:fld>
            <a:endParaRPr lang="en-GB"/>
          </a:p>
        </p:txBody>
      </p:sp>
    </p:spTree>
    <p:extLst>
      <p:ext uri="{BB962C8B-B14F-4D97-AF65-F5344CB8AC3E}">
        <p14:creationId xmlns:p14="http://schemas.microsoft.com/office/powerpoint/2010/main" val="364055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10.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p:cNvSpPr>
            <a:spLocks noGrp="1"/>
          </p:cNvSpPr>
          <p:nvPr>
            <p:ph type="ctrTitle"/>
          </p:nvPr>
        </p:nvSpPr>
        <p:spPr>
          <a:xfrm>
            <a:off x="4038600" y="1939159"/>
            <a:ext cx="7644627" cy="2751086"/>
          </a:xfrm>
        </p:spPr>
        <p:txBody>
          <a:bodyPr>
            <a:normAutofit/>
          </a:bodyPr>
          <a:lstStyle/>
          <a:p>
            <a:pPr algn="r"/>
            <a:r>
              <a:rPr lang="en-GB" err="1"/>
              <a:t>Fraserburgh</a:t>
            </a:r>
            <a:r>
              <a:rPr lang="en-GB"/>
              <a:t> Wellbeing CAD</a:t>
            </a:r>
          </a:p>
        </p:txBody>
      </p:sp>
      <p:sp>
        <p:nvSpPr>
          <p:cNvPr id="3" name="Subtitle 2"/>
          <p:cNvSpPr>
            <a:spLocks noGrp="1"/>
          </p:cNvSpPr>
          <p:nvPr>
            <p:ph type="subTitle" idx="1"/>
          </p:nvPr>
        </p:nvSpPr>
        <p:spPr>
          <a:xfrm>
            <a:off x="4038600" y="4782320"/>
            <a:ext cx="7644627" cy="1329443"/>
          </a:xfrm>
        </p:spPr>
        <p:txBody>
          <a:bodyPr>
            <a:normAutofit/>
          </a:bodyPr>
          <a:lstStyle/>
          <a:p>
            <a:pPr algn="r"/>
            <a:r>
              <a:rPr lang="en-GB" dirty="0"/>
              <a:t>Process Evaluation, Lessons Learned </a:t>
            </a:r>
          </a:p>
          <a:p>
            <a:pPr algn="r"/>
            <a:r>
              <a:rPr lang="en-GB" dirty="0"/>
              <a:t>&amp; Agreeing Next steps</a:t>
            </a:r>
          </a:p>
        </p:txBody>
      </p:sp>
    </p:spTree>
    <p:extLst>
      <p:ext uri="{BB962C8B-B14F-4D97-AF65-F5344CB8AC3E}">
        <p14:creationId xmlns:p14="http://schemas.microsoft.com/office/powerpoint/2010/main" val="891786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n-GB">
                <a:solidFill>
                  <a:srgbClr val="FFFFFF"/>
                </a:solidFill>
              </a:rPr>
              <a:t>Story</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a:bodyPr>
          <a:lstStyle/>
          <a:p>
            <a:pPr marL="0" indent="0">
              <a:buNone/>
            </a:pPr>
            <a:r>
              <a:rPr lang="en-GB" sz="1300" dirty="0"/>
              <a:t>A stallholder described how a person attending an event initially shared suicidal thoughts with a mental health charity but did not want an appointment at that time. The person then approached an advice service to ask about their state pension. During the conversation, the stallholder took a holistic approach, discussing wider issues affecting their wellbeing. The person shared that they were unhappy, experiencing suicidal thoughts, and struggling with housing costs, particularly heating a home that felt too large and expensive to maintain.</a:t>
            </a:r>
            <a:endParaRPr lang="en-US" dirty="0"/>
          </a:p>
          <a:p>
            <a:pPr marL="0" indent="0">
              <a:buNone/>
            </a:pPr>
            <a:r>
              <a:rPr lang="en-GB" sz="1300" dirty="0"/>
              <a:t>The stallholder signposted them to an energy advice service for support with insulation and offered a follow‑up appointment regarding pension advice. The person commented that future support felt pointless as they did not expect to be around for long, indicating that their suicidal thoughts were serious.</a:t>
            </a:r>
            <a:endParaRPr lang="en-GB" dirty="0"/>
          </a:p>
          <a:p>
            <a:pPr marL="0" indent="0">
              <a:buNone/>
            </a:pPr>
            <a:r>
              <a:rPr lang="en-GB" sz="1300"/>
              <a:t>The stallholder continued to engage and worked with the mental health charity to arrange a private space to talk. While the person was initially reluctant, they later agreed to speak with the mental health team after being supported by other services on site. When seen again, the person appeared more positive.</a:t>
            </a:r>
            <a:endParaRPr lang="en-GB"/>
          </a:p>
          <a:p>
            <a:pPr marL="0" indent="0">
              <a:buNone/>
            </a:pPr>
            <a:r>
              <a:rPr lang="en-GB" sz="1300" dirty="0"/>
              <a:t>The stallholder reflected that the person was able to open up more because the interaction was not solely focused on mental health. By understanding recent bereavements and wider life pressures, the team was able to connect them with appropriate support. The stallholder felt that having multiple services working together in one place enabled timely, joined‑up support that may have prevented serious harm.</a:t>
            </a:r>
            <a:endParaRPr lang="en-GB" dirty="0"/>
          </a:p>
          <a:p>
            <a:pPr marL="0" indent="0">
              <a:buNone/>
            </a:pPr>
            <a:endParaRPr lang="en-GB" sz="1300" dirty="0">
              <a:ea typeface="Calibri"/>
              <a:cs typeface="Calibri"/>
            </a:endParaRPr>
          </a:p>
          <a:p>
            <a:pPr marL="0" indent="0">
              <a:buNone/>
            </a:pPr>
            <a:endParaRPr lang="en-GB" sz="1300"/>
          </a:p>
        </p:txBody>
      </p:sp>
    </p:spTree>
    <p:extLst>
      <p:ext uri="{BB962C8B-B14F-4D97-AF65-F5344CB8AC3E}">
        <p14:creationId xmlns:p14="http://schemas.microsoft.com/office/powerpoint/2010/main" val="583088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8630" y="-1407"/>
            <a:ext cx="10515600" cy="1325563"/>
          </a:xfrm>
        </p:spPr>
        <p:txBody>
          <a:bodyPr/>
          <a:lstStyle/>
          <a:p>
            <a:r>
              <a:rPr lang="en-GB" dirty="0">
                <a:solidFill>
                  <a:schemeClr val="bg1"/>
                </a:solidFill>
              </a:rPr>
              <a:t>Wider learning</a:t>
            </a:r>
          </a:p>
        </p:txBody>
      </p:sp>
      <p:sp>
        <p:nvSpPr>
          <p:cNvPr id="3" name="Content Placeholder 2"/>
          <p:cNvSpPr>
            <a:spLocks noGrp="1"/>
          </p:cNvSpPr>
          <p:nvPr>
            <p:ph idx="1"/>
          </p:nvPr>
        </p:nvSpPr>
        <p:spPr>
          <a:xfrm>
            <a:off x="838200" y="1111853"/>
            <a:ext cx="10515600" cy="4351338"/>
          </a:xfrm>
        </p:spPr>
        <p:txBody>
          <a:bodyPr vert="horz" lIns="91440" tIns="45720" rIns="91440" bIns="45720" rtlCol="0" anchor="t">
            <a:noAutofit/>
          </a:bodyPr>
          <a:lstStyle/>
          <a:p>
            <a:pPr lvl="0">
              <a:lnSpc>
                <a:spcPct val="120000"/>
              </a:lnSpc>
            </a:pPr>
            <a:r>
              <a:rPr lang="en-GB" sz="1800" dirty="0">
                <a:solidFill>
                  <a:schemeClr val="bg1"/>
                </a:solidFill>
                <a:latin typeface="Segoe UI"/>
                <a:cs typeface="Segoe UI"/>
              </a:rPr>
              <a:t>Earlier identification of planning leads and allocation of roles, would help to reduce the time required to plan future Community Appointment Days. </a:t>
            </a:r>
            <a:endParaRPr lang="en-US" sz="1800">
              <a:solidFill>
                <a:schemeClr val="bg1"/>
              </a:solidFill>
              <a:ea typeface="Calibri"/>
              <a:cs typeface="Calibri"/>
            </a:endParaRPr>
          </a:p>
          <a:p>
            <a:pPr lvl="0">
              <a:lnSpc>
                <a:spcPct val="120000"/>
              </a:lnSpc>
            </a:pPr>
            <a:r>
              <a:rPr lang="en-GB" sz="1800" dirty="0">
                <a:solidFill>
                  <a:schemeClr val="bg1"/>
                </a:solidFill>
                <a:latin typeface="Segoe UI"/>
                <a:cs typeface="Segoe UI"/>
              </a:rPr>
              <a:t>It is noted that </a:t>
            </a:r>
            <a:r>
              <a:rPr lang="en-GB" sz="1800" err="1">
                <a:solidFill>
                  <a:schemeClr val="bg1"/>
                </a:solidFill>
                <a:latin typeface="Segoe UI"/>
                <a:cs typeface="Segoe UI"/>
              </a:rPr>
              <a:t>Fraserburgh</a:t>
            </a:r>
            <a:r>
              <a:rPr lang="en-GB" sz="1800" dirty="0">
                <a:solidFill>
                  <a:schemeClr val="bg1"/>
                </a:solidFill>
                <a:latin typeface="Segoe UI"/>
                <a:cs typeface="Segoe UI"/>
              </a:rPr>
              <a:t> now has a CAD  ‘blueprint’ which will make it easier to plan future CADs. </a:t>
            </a:r>
            <a:endParaRPr lang="en-GB" sz="1800">
              <a:solidFill>
                <a:schemeClr val="bg1"/>
              </a:solidFill>
              <a:latin typeface="Segoe UI"/>
              <a:ea typeface="Calibri"/>
              <a:cs typeface="Segoe UI"/>
            </a:endParaRPr>
          </a:p>
          <a:p>
            <a:pPr>
              <a:lnSpc>
                <a:spcPct val="120000"/>
              </a:lnSpc>
            </a:pPr>
            <a:r>
              <a:rPr lang="en-GB" sz="1800" dirty="0">
                <a:solidFill>
                  <a:schemeClr val="bg1"/>
                </a:solidFill>
                <a:latin typeface="Segoe UI"/>
                <a:cs typeface="Segoe UI"/>
              </a:rPr>
              <a:t>With teams facing ongoing capacity constraints and multiple competing priorities, CADs must be developed in a way that integrates with existing work and progresses at a pace </a:t>
            </a:r>
            <a:r>
              <a:rPr lang="en-GB" sz="1800">
                <a:solidFill>
                  <a:schemeClr val="bg1"/>
                </a:solidFill>
                <a:latin typeface="Segoe UI"/>
                <a:cs typeface="Segoe UI"/>
              </a:rPr>
              <a:t>that is sustainable for local partners. </a:t>
            </a:r>
            <a:endParaRPr lang="en-GB" sz="1800" dirty="0">
              <a:solidFill>
                <a:schemeClr val="bg1"/>
              </a:solidFill>
              <a:latin typeface="Segoe UI"/>
              <a:cs typeface="Segoe UI"/>
            </a:endParaRPr>
          </a:p>
          <a:p>
            <a:pPr lvl="0">
              <a:lnSpc>
                <a:spcPct val="120000"/>
              </a:lnSpc>
            </a:pPr>
            <a:r>
              <a:rPr lang="en-GB" sz="1800" dirty="0">
                <a:solidFill>
                  <a:schemeClr val="bg1"/>
                </a:solidFill>
                <a:latin typeface="Segoe UI"/>
                <a:cs typeface="Segoe UI"/>
              </a:rPr>
              <a:t>Some logistical issues were raised, such as limitations in parking, which could potentially be avoided for future events. </a:t>
            </a:r>
          </a:p>
          <a:p>
            <a:pPr lvl="0">
              <a:lnSpc>
                <a:spcPct val="120000"/>
              </a:lnSpc>
            </a:pPr>
            <a:r>
              <a:rPr lang="en-GB" sz="1800">
                <a:solidFill>
                  <a:schemeClr val="bg1"/>
                </a:solidFill>
                <a:latin typeface="Segoe UI"/>
                <a:cs typeface="Segoe UI"/>
              </a:rPr>
              <a:t>Clearer and wider communications for the event to increase attendance.</a:t>
            </a:r>
          </a:p>
          <a:p>
            <a:pPr lvl="0">
              <a:lnSpc>
                <a:spcPct val="120000"/>
              </a:lnSpc>
            </a:pPr>
            <a:r>
              <a:rPr lang="en-GB" sz="1800" dirty="0">
                <a:solidFill>
                  <a:schemeClr val="bg1"/>
                </a:solidFill>
                <a:latin typeface="Segoe UI"/>
                <a:cs typeface="Segoe UI"/>
              </a:rPr>
              <a:t>Effective engagement with a broader range of partners including with General Practice, could help to increase number of attendees at future events.</a:t>
            </a:r>
          </a:p>
          <a:p>
            <a:pPr lvl="0">
              <a:lnSpc>
                <a:spcPct val="120000"/>
              </a:lnSpc>
            </a:pPr>
            <a:r>
              <a:rPr lang="en-GB" sz="1800" dirty="0">
                <a:solidFill>
                  <a:schemeClr val="bg1"/>
                </a:solidFill>
                <a:latin typeface="Segoe UI"/>
                <a:cs typeface="Segoe UI"/>
              </a:rPr>
              <a:t>The topic of ‘wellbeing’ was perhaps too abstract and future events need to consider a clearer ‘hook’ to help engage people in attending future CADs (albeit wellbeing remains a core focus of all CADs).</a:t>
            </a:r>
            <a:endParaRPr lang="en-GB" sz="1800" dirty="0">
              <a:solidFill>
                <a:schemeClr val="bg1"/>
              </a:solidFill>
              <a:latin typeface="Segoe UI"/>
              <a:ea typeface="Calibri"/>
              <a:cs typeface="Segoe UI"/>
            </a:endParaRPr>
          </a:p>
        </p:txBody>
      </p:sp>
    </p:spTree>
    <p:extLst>
      <p:ext uri="{BB962C8B-B14F-4D97-AF65-F5344CB8AC3E}">
        <p14:creationId xmlns:p14="http://schemas.microsoft.com/office/powerpoint/2010/main" val="2231906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bg1"/>
                </a:solidFill>
              </a:rPr>
              <a:t>Wider CAD plans to support </a:t>
            </a:r>
            <a:r>
              <a:rPr lang="en-GB" dirty="0" err="1">
                <a:solidFill>
                  <a:schemeClr val="bg1"/>
                </a:solidFill>
              </a:rPr>
              <a:t>Fraserburgh</a:t>
            </a:r>
            <a:r>
              <a:rPr lang="en-GB" dirty="0">
                <a:solidFill>
                  <a:schemeClr val="bg1"/>
                </a:solidFill>
              </a:rPr>
              <a:t> </a:t>
            </a:r>
          </a:p>
        </p:txBody>
      </p:sp>
      <p:sp>
        <p:nvSpPr>
          <p:cNvPr id="3" name="Content Placeholder 2"/>
          <p:cNvSpPr>
            <a:spLocks noGrp="1"/>
          </p:cNvSpPr>
          <p:nvPr>
            <p:ph idx="1"/>
          </p:nvPr>
        </p:nvSpPr>
        <p:spPr/>
        <p:txBody>
          <a:bodyPr/>
          <a:lstStyle/>
          <a:p>
            <a:r>
              <a:rPr lang="en-GB" dirty="0">
                <a:solidFill>
                  <a:schemeClr val="bg1"/>
                </a:solidFill>
              </a:rPr>
              <a:t>CVD CAD </a:t>
            </a:r>
            <a:r>
              <a:rPr lang="en-GB" dirty="0" err="1">
                <a:solidFill>
                  <a:schemeClr val="bg1"/>
                </a:solidFill>
              </a:rPr>
              <a:t>Stonehaven</a:t>
            </a:r>
            <a:r>
              <a:rPr lang="en-GB" dirty="0">
                <a:solidFill>
                  <a:schemeClr val="bg1"/>
                </a:solidFill>
              </a:rPr>
              <a:t> – GP led</a:t>
            </a:r>
          </a:p>
          <a:p>
            <a:endParaRPr lang="en-GB" dirty="0">
              <a:solidFill>
                <a:schemeClr val="bg1"/>
              </a:solidFill>
            </a:endParaRPr>
          </a:p>
          <a:p>
            <a:r>
              <a:rPr lang="en-GB" dirty="0">
                <a:solidFill>
                  <a:schemeClr val="bg1"/>
                </a:solidFill>
              </a:rPr>
              <a:t>Orthopaedics potential CAD – secondary care working with primary care and communities</a:t>
            </a:r>
          </a:p>
          <a:p>
            <a:endParaRPr lang="en-GB" dirty="0">
              <a:solidFill>
                <a:schemeClr val="bg1"/>
              </a:solidFill>
            </a:endParaRPr>
          </a:p>
          <a:p>
            <a:r>
              <a:rPr lang="en-GB" dirty="0">
                <a:solidFill>
                  <a:schemeClr val="bg1"/>
                </a:solidFill>
              </a:rPr>
              <a:t>Supporting local CADs – supporting local ‘ground up’ developments: CAD Companion</a:t>
            </a:r>
          </a:p>
          <a:p>
            <a:endParaRPr lang="en-GB" dirty="0"/>
          </a:p>
        </p:txBody>
      </p:sp>
    </p:spTree>
    <p:extLst>
      <p:ext uri="{BB962C8B-B14F-4D97-AF65-F5344CB8AC3E}">
        <p14:creationId xmlns:p14="http://schemas.microsoft.com/office/powerpoint/2010/main" val="3151345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bg1"/>
                </a:solidFill>
              </a:rPr>
              <a:t>Questions</a:t>
            </a:r>
          </a:p>
        </p:txBody>
      </p:sp>
      <p:sp>
        <p:nvSpPr>
          <p:cNvPr id="3" name="Content Placeholder 2"/>
          <p:cNvSpPr>
            <a:spLocks noGrp="1"/>
          </p:cNvSpPr>
          <p:nvPr>
            <p:ph idx="1"/>
          </p:nvPr>
        </p:nvSpPr>
        <p:spPr/>
        <p:txBody>
          <a:bodyPr>
            <a:normAutofit lnSpcReduction="10000"/>
          </a:bodyPr>
          <a:lstStyle/>
          <a:p>
            <a:r>
              <a:rPr lang="en-GB" dirty="0">
                <a:solidFill>
                  <a:schemeClr val="bg1"/>
                </a:solidFill>
              </a:rPr>
              <a:t>General comments reflections?</a:t>
            </a:r>
          </a:p>
          <a:p>
            <a:endParaRPr lang="en-GB" dirty="0">
              <a:solidFill>
                <a:schemeClr val="bg1"/>
              </a:solidFill>
            </a:endParaRPr>
          </a:p>
          <a:p>
            <a:r>
              <a:rPr lang="en-GB" dirty="0">
                <a:solidFill>
                  <a:schemeClr val="bg1"/>
                </a:solidFill>
              </a:rPr>
              <a:t>Has the CAD sparked new thinking/ways of working for you and your team locally?</a:t>
            </a:r>
          </a:p>
          <a:p>
            <a:endParaRPr lang="en-GB" dirty="0">
              <a:solidFill>
                <a:schemeClr val="bg1"/>
              </a:solidFill>
            </a:endParaRPr>
          </a:p>
          <a:p>
            <a:r>
              <a:rPr lang="en-GB" dirty="0">
                <a:solidFill>
                  <a:schemeClr val="bg1"/>
                </a:solidFill>
              </a:rPr>
              <a:t>Thoughts on next steps based on CAD developments which are in progress?</a:t>
            </a:r>
          </a:p>
          <a:p>
            <a:endParaRPr lang="en-GB" dirty="0">
              <a:solidFill>
                <a:schemeClr val="bg1"/>
              </a:solidFill>
            </a:endParaRPr>
          </a:p>
          <a:p>
            <a:r>
              <a:rPr lang="en-GB" dirty="0">
                <a:solidFill>
                  <a:schemeClr val="bg1"/>
                </a:solidFill>
              </a:rPr>
              <a:t>Propose to stay connected as we learn from other CADs – June update?</a:t>
            </a:r>
          </a:p>
          <a:p>
            <a:endParaRPr lang="en-GB" dirty="0"/>
          </a:p>
          <a:p>
            <a:endParaRPr lang="en-GB" dirty="0"/>
          </a:p>
        </p:txBody>
      </p:sp>
    </p:spTree>
    <p:extLst>
      <p:ext uri="{BB962C8B-B14F-4D97-AF65-F5344CB8AC3E}">
        <p14:creationId xmlns:p14="http://schemas.microsoft.com/office/powerpoint/2010/main" val="3699477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bg1"/>
                </a:solidFill>
              </a:rPr>
              <a:t>Ratings (complete)</a:t>
            </a:r>
          </a:p>
        </p:txBody>
      </p:sp>
      <p:graphicFrame>
        <p:nvGraphicFramePr>
          <p:cNvPr id="13" name="Content Placeholder 2">
            <a:extLst>
              <a:ext uri="{FF2B5EF4-FFF2-40B4-BE49-F238E27FC236}">
                <a16:creationId xmlns:a16="http://schemas.microsoft.com/office/drawing/2014/main" id="{D8E9A54F-4F82-471A-FEC7-BDC78D39A7F2}"/>
              </a:ext>
            </a:extLst>
          </p:cNvPr>
          <p:cNvGraphicFramePr>
            <a:graphicFrameLocks noGrp="1"/>
          </p:cNvGraphicFramePr>
          <p:nvPr>
            <p:ph idx="1"/>
            <p:extLst>
              <p:ext uri="{D42A27DB-BD31-4B8C-83A1-F6EECF244321}">
                <p14:modId xmlns:p14="http://schemas.microsoft.com/office/powerpoint/2010/main" val="475768198"/>
              </p:ext>
            </p:extLst>
          </p:nvPr>
        </p:nvGraphicFramePr>
        <p:xfrm>
          <a:off x="838200" y="1825625"/>
          <a:ext cx="619252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7508240" y="1825625"/>
            <a:ext cx="4053840" cy="707886"/>
          </a:xfrm>
          <a:prstGeom prst="rect">
            <a:avLst/>
          </a:prstGeom>
          <a:noFill/>
        </p:spPr>
        <p:txBody>
          <a:bodyPr wrap="square" rtlCol="0">
            <a:spAutoFit/>
          </a:bodyPr>
          <a:lstStyle/>
          <a:p>
            <a:r>
              <a:rPr lang="en-GB" sz="2000" dirty="0">
                <a:solidFill>
                  <a:schemeClr val="bg1"/>
                </a:solidFill>
              </a:rPr>
              <a:t>“Did today’s event address what matters most to you?” (n=24)</a:t>
            </a:r>
          </a:p>
        </p:txBody>
      </p:sp>
      <p:sp>
        <p:nvSpPr>
          <p:cNvPr id="10" name="TextBox 9"/>
          <p:cNvSpPr txBox="1"/>
          <p:nvPr/>
        </p:nvSpPr>
        <p:spPr>
          <a:xfrm>
            <a:off x="7874000" y="5506720"/>
            <a:ext cx="2733040" cy="923330"/>
          </a:xfrm>
          <a:prstGeom prst="rect">
            <a:avLst/>
          </a:prstGeom>
          <a:solidFill>
            <a:schemeClr val="bg1"/>
          </a:solidFill>
        </p:spPr>
        <p:txBody>
          <a:bodyPr wrap="square" rtlCol="0">
            <a:spAutoFit/>
          </a:bodyPr>
          <a:lstStyle/>
          <a:p>
            <a:r>
              <a:rPr lang="en-GB" dirty="0">
                <a:solidFill>
                  <a:srgbClr val="7030A0"/>
                </a:solidFill>
              </a:rPr>
              <a:t>Completely</a:t>
            </a:r>
          </a:p>
          <a:p>
            <a:r>
              <a:rPr lang="en-GB" dirty="0">
                <a:solidFill>
                  <a:srgbClr val="458B8B"/>
                </a:solidFill>
              </a:rPr>
              <a:t>Mostly</a:t>
            </a:r>
          </a:p>
          <a:p>
            <a:r>
              <a:rPr lang="en-GB" dirty="0">
                <a:solidFill>
                  <a:srgbClr val="E3008C"/>
                </a:solidFill>
              </a:rPr>
              <a:t>Partly</a:t>
            </a:r>
          </a:p>
        </p:txBody>
      </p:sp>
      <p:pic>
        <p:nvPicPr>
          <p:cNvPr id="7" name="Picture 6"/>
          <p:cNvPicPr/>
          <p:nvPr/>
        </p:nvPicPr>
        <p:blipFill rotWithShape="1">
          <a:blip r:embed="rId7"/>
          <a:srcRect l="61778" r="9101"/>
          <a:stretch/>
        </p:blipFill>
        <p:spPr bwMode="auto">
          <a:xfrm>
            <a:off x="7964905" y="2827422"/>
            <a:ext cx="2743199" cy="227396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25143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bg1"/>
                </a:solidFill>
              </a:rPr>
              <a:t>As a result of today’s event (complete)</a:t>
            </a:r>
          </a:p>
        </p:txBody>
      </p:sp>
      <p:graphicFrame>
        <p:nvGraphicFramePr>
          <p:cNvPr id="7" name="Content Placeholder 2">
            <a:extLst>
              <a:ext uri="{FF2B5EF4-FFF2-40B4-BE49-F238E27FC236}">
                <a16:creationId xmlns:a16="http://schemas.microsoft.com/office/drawing/2014/main" id="{3BE21E91-01E7-F4B5-FF8C-426D83882F4F}"/>
              </a:ext>
            </a:extLst>
          </p:cNvPr>
          <p:cNvGraphicFramePr>
            <a:graphicFrameLocks noGrp="1"/>
          </p:cNvGraphicFramePr>
          <p:nvPr>
            <p:ph idx="1"/>
            <p:extLst>
              <p:ext uri="{D42A27DB-BD31-4B8C-83A1-F6EECF244321}">
                <p14:modId xmlns:p14="http://schemas.microsoft.com/office/powerpoint/2010/main" val="2326818809"/>
              </p:ext>
            </p:extLst>
          </p:nvPr>
        </p:nvGraphicFramePr>
        <p:xfrm>
          <a:off x="838200" y="1825625"/>
          <a:ext cx="722171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p:cNvPicPr>
            <a:picLocks noChangeAspect="1"/>
          </p:cNvPicPr>
          <p:nvPr/>
        </p:nvPicPr>
        <p:blipFill>
          <a:blip r:embed="rId7"/>
          <a:stretch>
            <a:fillRect/>
          </a:stretch>
        </p:blipFill>
        <p:spPr>
          <a:xfrm>
            <a:off x="8125374" y="1825625"/>
            <a:ext cx="4066626" cy="4198972"/>
          </a:xfrm>
          <a:prstGeom prst="rect">
            <a:avLst/>
          </a:prstGeom>
        </p:spPr>
      </p:pic>
      <p:sp>
        <p:nvSpPr>
          <p:cNvPr id="5" name="TextBox 4"/>
          <p:cNvSpPr txBox="1"/>
          <p:nvPr/>
        </p:nvSpPr>
        <p:spPr>
          <a:xfrm>
            <a:off x="8493550" y="6047282"/>
            <a:ext cx="1866507" cy="830997"/>
          </a:xfrm>
          <a:prstGeom prst="rect">
            <a:avLst/>
          </a:prstGeom>
          <a:noFill/>
        </p:spPr>
        <p:txBody>
          <a:bodyPr wrap="square" rtlCol="0">
            <a:spAutoFit/>
          </a:bodyPr>
          <a:lstStyle/>
          <a:p>
            <a:r>
              <a:rPr lang="en-GB" sz="1600" dirty="0">
                <a:solidFill>
                  <a:srgbClr val="D06228"/>
                </a:solidFill>
              </a:rPr>
              <a:t>“Much better”</a:t>
            </a:r>
          </a:p>
          <a:p>
            <a:r>
              <a:rPr lang="en-GB" sz="1600" dirty="0">
                <a:solidFill>
                  <a:srgbClr val="DF8E64"/>
                </a:solidFill>
              </a:rPr>
              <a:t>“A bit better”</a:t>
            </a:r>
          </a:p>
          <a:p>
            <a:r>
              <a:rPr lang="en-GB" sz="1600" dirty="0">
                <a:solidFill>
                  <a:srgbClr val="D2D0CE"/>
                </a:solidFill>
              </a:rPr>
              <a:t>“Same as before”</a:t>
            </a:r>
          </a:p>
        </p:txBody>
      </p:sp>
    </p:spTree>
    <p:extLst>
      <p:ext uri="{BB962C8B-B14F-4D97-AF65-F5344CB8AC3E}">
        <p14:creationId xmlns:p14="http://schemas.microsoft.com/office/powerpoint/2010/main" val="968891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chemeClr val="bg1"/>
                </a:solidFill>
              </a:rPr>
              <a:t>Can you tell us if you found any of the following at today’s event helpful?</a:t>
            </a:r>
          </a:p>
        </p:txBody>
      </p:sp>
      <p:sp>
        <p:nvSpPr>
          <p:cNvPr id="5" name="TextBox 4"/>
          <p:cNvSpPr txBox="1"/>
          <p:nvPr/>
        </p:nvSpPr>
        <p:spPr>
          <a:xfrm>
            <a:off x="8144759" y="5948313"/>
            <a:ext cx="1548818" cy="923330"/>
          </a:xfrm>
          <a:prstGeom prst="rect">
            <a:avLst/>
          </a:prstGeom>
          <a:noFill/>
        </p:spPr>
        <p:txBody>
          <a:bodyPr wrap="square" rtlCol="0">
            <a:spAutoFit/>
          </a:bodyPr>
          <a:lstStyle/>
          <a:p>
            <a:r>
              <a:rPr lang="en-GB" dirty="0">
                <a:solidFill>
                  <a:srgbClr val="93A4F4"/>
                </a:solidFill>
              </a:rPr>
              <a:t>Positive</a:t>
            </a:r>
          </a:p>
          <a:p>
            <a:r>
              <a:rPr lang="en-GB" dirty="0">
                <a:solidFill>
                  <a:srgbClr val="D2D0CE"/>
                </a:solidFill>
              </a:rPr>
              <a:t>Neutral</a:t>
            </a:r>
          </a:p>
          <a:p>
            <a:r>
              <a:rPr lang="en-GB" dirty="0">
                <a:solidFill>
                  <a:schemeClr val="accent2"/>
                </a:solidFill>
              </a:rPr>
              <a:t>Negative</a:t>
            </a:r>
          </a:p>
        </p:txBody>
      </p:sp>
      <p:sp>
        <p:nvSpPr>
          <p:cNvPr id="3" name="Content Placeholder 2"/>
          <p:cNvSpPr>
            <a:spLocks noGrp="1"/>
          </p:cNvSpPr>
          <p:nvPr>
            <p:ph idx="1"/>
          </p:nvPr>
        </p:nvSpPr>
        <p:spPr/>
        <p:txBody>
          <a:bodyPr/>
          <a:lstStyle/>
          <a:p>
            <a:endParaRPr lang="en-GB" dirty="0"/>
          </a:p>
        </p:txBody>
      </p:sp>
      <p:pic>
        <p:nvPicPr>
          <p:cNvPr id="8" name="Picture 7"/>
          <p:cNvPicPr/>
          <p:nvPr/>
        </p:nvPicPr>
        <p:blipFill>
          <a:blip r:embed="rId2"/>
          <a:stretch>
            <a:fillRect/>
          </a:stretch>
        </p:blipFill>
        <p:spPr>
          <a:xfrm>
            <a:off x="838200" y="1825624"/>
            <a:ext cx="10627895" cy="4122689"/>
          </a:xfrm>
          <a:prstGeom prst="rect">
            <a:avLst/>
          </a:prstGeom>
        </p:spPr>
      </p:pic>
    </p:spTree>
    <p:extLst>
      <p:ext uri="{BB962C8B-B14F-4D97-AF65-F5344CB8AC3E}">
        <p14:creationId xmlns:p14="http://schemas.microsoft.com/office/powerpoint/2010/main" val="2799466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n-GB">
                <a:solidFill>
                  <a:srgbClr val="FFFFFF"/>
                </a:solidFill>
              </a:rPr>
              <a:t>Comments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a:bodyPr>
          <a:lstStyle/>
          <a:p>
            <a:r>
              <a:rPr lang="en-GB" sz="2200" dirty="0"/>
              <a:t>“…You have been friendly and kind - it's good to know there are people who care and want to help”</a:t>
            </a:r>
          </a:p>
          <a:p>
            <a:r>
              <a:rPr lang="en-GB" sz="2200" dirty="0"/>
              <a:t>“Fantastic event, would encourage more of these to run regularly with a range of different services each time. “</a:t>
            </a:r>
          </a:p>
          <a:p>
            <a:r>
              <a:rPr lang="en-GB" sz="2200" dirty="0"/>
              <a:t>“It would be great to see more of them! And in more towns.”</a:t>
            </a:r>
          </a:p>
          <a:p>
            <a:r>
              <a:rPr lang="en-GB" sz="2200" dirty="0"/>
              <a:t>“This need to be a regular event to keep the community informed of what support is available.”</a:t>
            </a:r>
          </a:p>
          <a:p>
            <a:r>
              <a:rPr lang="en-GB" sz="2200" dirty="0"/>
              <a:t>“Brilliant!”</a:t>
            </a:r>
          </a:p>
          <a:p>
            <a:r>
              <a:rPr lang="en-GB" sz="2200" dirty="0"/>
              <a:t>“Very impressed by the wide range of services available. Everyone I spoke to was extremely friendly and helpful.”</a:t>
            </a:r>
          </a:p>
          <a:p>
            <a:r>
              <a:rPr lang="en-GB" sz="2200" dirty="0"/>
              <a:t>“Really excellent variety, advice, lovely people. Thank you”</a:t>
            </a:r>
          </a:p>
          <a:p>
            <a:endParaRPr lang="en-GB" sz="2200" dirty="0"/>
          </a:p>
        </p:txBody>
      </p:sp>
    </p:spTree>
    <p:extLst>
      <p:ext uri="{BB962C8B-B14F-4D97-AF65-F5344CB8AC3E}">
        <p14:creationId xmlns:p14="http://schemas.microsoft.com/office/powerpoint/2010/main" val="3885381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8882" y="639193"/>
            <a:ext cx="3571810" cy="3573516"/>
          </a:xfrm>
        </p:spPr>
        <p:txBody>
          <a:bodyPr vert="horz" lIns="91440" tIns="45720" rIns="91440" bIns="45720" rtlCol="0" anchor="b">
            <a:normAutofit/>
          </a:bodyPr>
          <a:lstStyle/>
          <a:p>
            <a:r>
              <a:rPr lang="en-US" sz="6100" kern="1200">
                <a:solidFill>
                  <a:schemeClr val="tx1"/>
                </a:solidFill>
                <a:latin typeface="+mj-lt"/>
                <a:ea typeface="+mj-ea"/>
                <a:cs typeface="+mj-cs"/>
              </a:rPr>
              <a:t>What stalls were visited?</a:t>
            </a:r>
          </a:p>
        </p:txBody>
      </p:sp>
      <p:sp>
        <p:nvSpPr>
          <p:cNvPr id="1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hart 5"/>
          <p:cNvGraphicFramePr/>
          <p:nvPr>
            <p:extLst>
              <p:ext uri="{D42A27DB-BD31-4B8C-83A1-F6EECF244321}">
                <p14:modId xmlns:p14="http://schemas.microsoft.com/office/powerpoint/2010/main" val="2794962825"/>
              </p:ext>
            </p:extLst>
          </p:nvPr>
        </p:nvGraphicFramePr>
        <p:xfrm>
          <a:off x="4210692" y="818147"/>
          <a:ext cx="7207276" cy="47043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07240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13810" y="2960716"/>
            <a:ext cx="4036334" cy="2387600"/>
          </a:xfrm>
        </p:spPr>
        <p:txBody>
          <a:bodyPr vert="horz" lIns="91440" tIns="45720" rIns="91440" bIns="45720" rtlCol="0" anchor="t">
            <a:normAutofit/>
          </a:bodyPr>
          <a:lstStyle/>
          <a:p>
            <a:r>
              <a:rPr lang="en-US" sz="5400" kern="1200">
                <a:solidFill>
                  <a:schemeClr val="tx1"/>
                </a:solidFill>
                <a:latin typeface="+mj-lt"/>
                <a:ea typeface="+mj-ea"/>
                <a:cs typeface="+mj-cs"/>
              </a:rPr>
              <a:t>What talks did people attend?</a:t>
            </a:r>
          </a:p>
        </p:txBody>
      </p:sp>
      <p:grpSp>
        <p:nvGrpSpPr>
          <p:cNvPr id="11" name="Group 10">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984992"/>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5" name="Chart 14"/>
          <p:cNvGraphicFramePr/>
          <p:nvPr>
            <p:extLst>
              <p:ext uri="{D42A27DB-BD31-4B8C-83A1-F6EECF244321}">
                <p14:modId xmlns:p14="http://schemas.microsoft.com/office/powerpoint/2010/main" val="586698116"/>
              </p:ext>
            </p:extLst>
          </p:nvPr>
        </p:nvGraphicFramePr>
        <p:xfrm>
          <a:off x="5800266" y="1239253"/>
          <a:ext cx="5189065" cy="44396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49910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r>
              <a:rPr lang="en-GB" sz="4100">
                <a:solidFill>
                  <a:srgbClr val="FFFFFF"/>
                </a:solidFill>
              </a:rPr>
              <a:t>Demographics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447308" y="591344"/>
            <a:ext cx="6906491" cy="5585619"/>
          </a:xfrm>
        </p:spPr>
        <p:txBody>
          <a:bodyPr anchor="ctr">
            <a:normAutofit/>
          </a:bodyPr>
          <a:lstStyle/>
          <a:p>
            <a:r>
              <a:rPr lang="en-GB" sz="2400"/>
              <a:t>73% of survey respondents who answered question were female (n=22)</a:t>
            </a:r>
          </a:p>
          <a:p>
            <a:r>
              <a:rPr lang="en-GB" sz="2400"/>
              <a:t>Age range of respondents: 22 – 80 years old (median = 58, n = 22)</a:t>
            </a:r>
          </a:p>
          <a:p>
            <a:r>
              <a:rPr lang="en-GB" sz="2400"/>
              <a:t>61% from </a:t>
            </a:r>
            <a:r>
              <a:rPr lang="en-GB" sz="2400" err="1"/>
              <a:t>Fraserburgh</a:t>
            </a:r>
            <a:r>
              <a:rPr lang="en-GB" sz="2400"/>
              <a:t>, 17% from surrounding villages and 22% from Peterhead (n = 22)</a:t>
            </a:r>
          </a:p>
          <a:p>
            <a:r>
              <a:rPr lang="en-GB" sz="2400" dirty="0"/>
              <a:t>Deprivation: All 5 SIMD quintiles represented (n=18) </a:t>
            </a:r>
            <a:endParaRPr lang="en-GB" sz="2400" dirty="0">
              <a:ea typeface="Calibri"/>
              <a:cs typeface="Calibri"/>
            </a:endParaRPr>
          </a:p>
          <a:p>
            <a:pPr marL="0" indent="0">
              <a:buNone/>
            </a:pPr>
            <a:r>
              <a:rPr lang="en-GB" sz="2400"/>
              <a:t>- Most deprived - 17%</a:t>
            </a:r>
          </a:p>
          <a:p>
            <a:pPr>
              <a:buFontTx/>
              <a:buChar char="-"/>
            </a:pPr>
            <a:r>
              <a:rPr lang="en-GB" sz="2400"/>
              <a:t>SIMD 2 – 17%</a:t>
            </a:r>
          </a:p>
          <a:p>
            <a:pPr>
              <a:buFontTx/>
              <a:buChar char="-"/>
            </a:pPr>
            <a:r>
              <a:rPr lang="en-GB" sz="2400"/>
              <a:t>SIMD 3 – 22%</a:t>
            </a:r>
          </a:p>
          <a:p>
            <a:pPr>
              <a:buFontTx/>
              <a:buChar char="-"/>
            </a:pPr>
            <a:r>
              <a:rPr lang="en-GB" sz="2400"/>
              <a:t>SIMD 4 – 22%</a:t>
            </a:r>
          </a:p>
          <a:p>
            <a:pPr>
              <a:buFontTx/>
              <a:buChar char="-"/>
            </a:pPr>
            <a:r>
              <a:rPr lang="en-GB" sz="2400"/>
              <a:t>Least deprived – 22%</a:t>
            </a:r>
          </a:p>
        </p:txBody>
      </p:sp>
    </p:spTree>
    <p:extLst>
      <p:ext uri="{BB962C8B-B14F-4D97-AF65-F5344CB8AC3E}">
        <p14:creationId xmlns:p14="http://schemas.microsoft.com/office/powerpoint/2010/main" val="82424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71597" y="348865"/>
            <a:ext cx="10044023" cy="877729"/>
          </a:xfrm>
        </p:spPr>
        <p:txBody>
          <a:bodyPr anchor="ctr">
            <a:normAutofit/>
          </a:bodyPr>
          <a:lstStyle/>
          <a:p>
            <a:r>
              <a:rPr lang="en-GB" sz="4000">
                <a:solidFill>
                  <a:srgbClr val="FFFFFF"/>
                </a:solidFill>
              </a:rPr>
              <a:t>Transport</a:t>
            </a:r>
          </a:p>
        </p:txBody>
      </p:sp>
      <p:graphicFrame>
        <p:nvGraphicFramePr>
          <p:cNvPr id="5" name="Content Placeholder 2">
            <a:extLst>
              <a:ext uri="{FF2B5EF4-FFF2-40B4-BE49-F238E27FC236}">
                <a16:creationId xmlns:a16="http://schemas.microsoft.com/office/drawing/2014/main" id="{C8C16749-844A-2054-B4C4-5735E0AA7BA2}"/>
              </a:ext>
            </a:extLst>
          </p:cNvPr>
          <p:cNvGraphicFramePr>
            <a:graphicFrameLocks noGrp="1"/>
          </p:cNvGraphicFramePr>
          <p:nvPr>
            <p:ph idx="1"/>
            <p:extLst>
              <p:ext uri="{D42A27DB-BD31-4B8C-83A1-F6EECF244321}">
                <p14:modId xmlns:p14="http://schemas.microsoft.com/office/powerpoint/2010/main" val="1407387887"/>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41891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BD7B2140128344A947697FD13122833" ma:contentTypeVersion="11" ma:contentTypeDescription="Create a new document." ma:contentTypeScope="" ma:versionID="144cab178b4fec49201f2bd0bcba2166">
  <xsd:schema xmlns:xsd="http://www.w3.org/2001/XMLSchema" xmlns:xs="http://www.w3.org/2001/XMLSchema" xmlns:p="http://schemas.microsoft.com/office/2006/metadata/properties" xmlns:ns2="56efb931-d79e-4c8d-a41f-cfcdd1fb8816" xmlns:ns3="4efa267e-c0b1-4616-b20c-9b911c292262" targetNamespace="http://schemas.microsoft.com/office/2006/metadata/properties" ma:root="true" ma:fieldsID="d5ac4c08310e4302055529f39a70805a" ns2:_="" ns3:_="">
    <xsd:import namespace="56efb931-d79e-4c8d-a41f-cfcdd1fb8816"/>
    <xsd:import namespace="4efa267e-c0b1-4616-b20c-9b911c29226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efb931-d79e-4c8d-a41f-cfcdd1fb88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16ac32b6-d060-42fb-93c0-6c46742e1aee"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efa267e-c0b1-4616-b20c-9b911c29226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8358ee07-9dfa-473e-a10d-3090320a5a01}" ma:internalName="TaxCatchAll" ma:showField="CatchAllData" ma:web="4efa267e-c0b1-4616-b20c-9b911c29226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6efb931-d79e-4c8d-a41f-cfcdd1fb8816">
      <Terms xmlns="http://schemas.microsoft.com/office/infopath/2007/PartnerControls"/>
    </lcf76f155ced4ddcb4097134ff3c332f>
    <TaxCatchAll xmlns="4efa267e-c0b1-4616-b20c-9b911c292262" xsi:nil="true"/>
  </documentManagement>
</p:properties>
</file>

<file path=customXml/itemProps1.xml><?xml version="1.0" encoding="utf-8"?>
<ds:datastoreItem xmlns:ds="http://schemas.openxmlformats.org/officeDocument/2006/customXml" ds:itemID="{6DB629D1-B2BA-474C-85E9-B61AC7CB1B1C}">
  <ds:schemaRefs>
    <ds:schemaRef ds:uri="http://schemas.microsoft.com/sharepoint/v3/contenttype/forms"/>
  </ds:schemaRefs>
</ds:datastoreItem>
</file>

<file path=customXml/itemProps2.xml><?xml version="1.0" encoding="utf-8"?>
<ds:datastoreItem xmlns:ds="http://schemas.openxmlformats.org/officeDocument/2006/customXml" ds:itemID="{A9533E4A-7289-423D-A152-1E910EB4879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efb931-d79e-4c8d-a41f-cfcdd1fb8816"/>
    <ds:schemaRef ds:uri="4efa267e-c0b1-4616-b20c-9b911c29226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2E28F10-ED58-4BA4-A88D-FE1874D6E5D6}">
  <ds:schemaRefs>
    <ds:schemaRef ds:uri="http://schemas.microsoft.com/office/2006/metadata/properties"/>
    <ds:schemaRef ds:uri="http://schemas.microsoft.com/office/infopath/2007/PartnerControls"/>
    <ds:schemaRef ds:uri="56efb931-d79e-4c8d-a41f-cfcdd1fb8816"/>
    <ds:schemaRef ds:uri="4efa267e-c0b1-4616-b20c-9b911c292262"/>
  </ds:schemaRefs>
</ds:datastoreItem>
</file>

<file path=docProps/app.xml><?xml version="1.0" encoding="utf-8"?>
<Properties xmlns="http://schemas.openxmlformats.org/officeDocument/2006/extended-properties" xmlns:vt="http://schemas.openxmlformats.org/officeDocument/2006/docPropsVTypes">
  <TotalTime>528</TotalTime>
  <Words>1106</Words>
  <Application>Microsoft Office PowerPoint</Application>
  <PresentationFormat>Widescreen</PresentationFormat>
  <Paragraphs>77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Fraserburgh Wellbeing CAD</vt:lpstr>
      <vt:lpstr>Ratings (complete)</vt:lpstr>
      <vt:lpstr>As a result of today’s event (complete)</vt:lpstr>
      <vt:lpstr>Can you tell us if you found any of the following at today’s event helpful?</vt:lpstr>
      <vt:lpstr>Comments</vt:lpstr>
      <vt:lpstr>What stalls were visited?</vt:lpstr>
      <vt:lpstr>What talks did people attend?</vt:lpstr>
      <vt:lpstr>Demographics</vt:lpstr>
      <vt:lpstr>Transport</vt:lpstr>
      <vt:lpstr>Story</vt:lpstr>
      <vt:lpstr>Wider learning</vt:lpstr>
      <vt:lpstr>Wider CAD plans to support Fraserburgh </vt:lpstr>
      <vt:lpstr>Questions</vt:lpstr>
    </vt:vector>
  </TitlesOfParts>
  <Company>NHS Grampian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Joshua Thomson (NHS Grampian)</dc:creator>
  <cp:lastModifiedBy>Luan Grugeon (NHS Grampian)</cp:lastModifiedBy>
  <cp:revision>104</cp:revision>
  <dcterms:created xsi:type="dcterms:W3CDTF">2026-03-10T11:33:47Z</dcterms:created>
  <dcterms:modified xsi:type="dcterms:W3CDTF">2026-04-15T08:54:08Z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0x010100ABD7B2140128344A947697FD13122833</vt:lpwstr>
  </property>
  <property fmtid="{D5CDD505-2E9C-101B-9397-08002B2CF9AE}" pid="3" name="MediaServiceImageTags">
    <vt:lpwstr/>
  </property>
</Properties>
</file>